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5" r:id="rId3"/>
    <p:sldId id="300" r:id="rId4"/>
    <p:sldId id="286" r:id="rId5"/>
    <p:sldId id="285" r:id="rId6"/>
    <p:sldId id="266" r:id="rId7"/>
    <p:sldId id="288" r:id="rId8"/>
    <p:sldId id="267" r:id="rId9"/>
    <p:sldId id="279" r:id="rId10"/>
    <p:sldId id="299" r:id="rId11"/>
    <p:sldId id="268" r:id="rId12"/>
    <p:sldId id="280" r:id="rId13"/>
    <p:sldId id="292" r:id="rId14"/>
    <p:sldId id="290" r:id="rId15"/>
    <p:sldId id="297" r:id="rId16"/>
    <p:sldId id="298" r:id="rId17"/>
    <p:sldId id="271" r:id="rId18"/>
    <p:sldId id="272" r:id="rId19"/>
    <p:sldId id="274" r:id="rId20"/>
    <p:sldId id="281"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6AC88B-E46B-4E0C-A054-F42F91CAB0A4}" type="doc">
      <dgm:prSet loTypeId="urn:microsoft.com/office/officeart/2005/8/layout/hList2" loCatId="list" qsTypeId="urn:microsoft.com/office/officeart/2005/8/quickstyle/simple1" qsCatId="simple" csTypeId="urn:microsoft.com/office/officeart/2005/8/colors/accent1_1" csCatId="accent1" phldr="1"/>
      <dgm:spPr/>
    </dgm:pt>
    <dgm:pt modelId="{CFE2E39D-CBB2-418A-9C08-B968F7C7D44E}">
      <dgm:prSet phldrT="[Текст]" custT="1"/>
      <dgm:spPr/>
      <dgm:t>
        <a:bodyPr/>
        <a:lstStyle/>
        <a:p>
          <a:pPr algn="ctr">
            <a:lnSpc>
              <a:spcPct val="100000"/>
            </a:lnSpc>
            <a:spcAft>
              <a:spcPts val="0"/>
            </a:spcAft>
          </a:pPr>
          <a:r>
            <a:rPr lang="ru-RU" sz="3200" b="1" dirty="0" err="1" smtClean="0">
              <a:latin typeface="Times New Roman" pitchFamily="18" charset="0"/>
              <a:cs typeface="Times New Roman" pitchFamily="18" charset="0"/>
            </a:rPr>
            <a:t>Кинестет</a:t>
          </a:r>
          <a:r>
            <a:rPr lang="ru-RU" sz="3200" b="1" dirty="0" smtClean="0">
              <a:latin typeface="Times New Roman" pitchFamily="18" charset="0"/>
              <a:cs typeface="Times New Roman" pitchFamily="18" charset="0"/>
            </a:rPr>
            <a:t> (деятель)</a:t>
          </a:r>
        </a:p>
      </dgm:t>
    </dgm:pt>
    <dgm:pt modelId="{733B55BD-40B9-4F10-9943-6C2E33C67265}" type="parTrans" cxnId="{6D8A28C2-D33E-4571-84E3-4813E8BE9B8E}">
      <dgm:prSet/>
      <dgm:spPr/>
      <dgm:t>
        <a:bodyPr/>
        <a:lstStyle/>
        <a:p>
          <a:endParaRPr lang="ru-RU"/>
        </a:p>
      </dgm:t>
    </dgm:pt>
    <dgm:pt modelId="{BC485E53-0B69-4708-81A5-FB2F2150175C}" type="sibTrans" cxnId="{6D8A28C2-D33E-4571-84E3-4813E8BE9B8E}">
      <dgm:prSet/>
      <dgm:spPr/>
      <dgm:t>
        <a:bodyPr/>
        <a:lstStyle/>
        <a:p>
          <a:endParaRPr lang="ru-RU"/>
        </a:p>
      </dgm:t>
    </dgm:pt>
    <dgm:pt modelId="{03F8E7FE-F807-4D4E-BD2D-1EF5D00A0A47}">
      <dgm:prSet phldrT="[Текст]" custT="1"/>
      <dgm:spPr/>
      <dgm:t>
        <a:bodyPr/>
        <a:lstStyle/>
        <a:p>
          <a:pPr algn="ctr">
            <a:spcAft>
              <a:spcPct val="35000"/>
            </a:spcAft>
          </a:pPr>
          <a:r>
            <a:rPr lang="ru-RU" sz="3200" b="1" u="none" dirty="0" err="1" smtClean="0">
              <a:latin typeface="Times New Roman" pitchFamily="18" charset="0"/>
              <a:cs typeface="Times New Roman" pitchFamily="18" charset="0"/>
            </a:rPr>
            <a:t>Аудиал</a:t>
          </a:r>
          <a:r>
            <a:rPr lang="ru-RU" sz="3200" b="1" u="none" dirty="0" smtClean="0">
              <a:latin typeface="Times New Roman" pitchFamily="18" charset="0"/>
              <a:cs typeface="Times New Roman" pitchFamily="18" charset="0"/>
            </a:rPr>
            <a:t> (слушатель)</a:t>
          </a:r>
        </a:p>
      </dgm:t>
    </dgm:pt>
    <dgm:pt modelId="{73807CA4-416C-4A71-A546-FB0320D87AA7}" type="parTrans" cxnId="{4AB3162D-E8A5-42A0-A657-03CC90F87DB9}">
      <dgm:prSet/>
      <dgm:spPr/>
      <dgm:t>
        <a:bodyPr/>
        <a:lstStyle/>
        <a:p>
          <a:endParaRPr lang="ru-RU"/>
        </a:p>
      </dgm:t>
    </dgm:pt>
    <dgm:pt modelId="{822578C3-2D10-4FC4-BECA-93CF6CDC78D1}" type="sibTrans" cxnId="{4AB3162D-E8A5-42A0-A657-03CC90F87DB9}">
      <dgm:prSet/>
      <dgm:spPr/>
      <dgm:t>
        <a:bodyPr/>
        <a:lstStyle/>
        <a:p>
          <a:endParaRPr lang="ru-RU"/>
        </a:p>
      </dgm:t>
    </dgm:pt>
    <dgm:pt modelId="{EA7A62FC-BFE5-48E8-A6C4-3CF6FFFC77C5}">
      <dgm:prSet custT="1"/>
      <dgm:spPr/>
      <dgm:t>
        <a:bodyPr/>
        <a:lstStyle/>
        <a:p>
          <a:r>
            <a:rPr lang="ru-RU" sz="2400" dirty="0" smtClean="0">
              <a:latin typeface="Times New Roman" pitchFamily="18" charset="0"/>
              <a:cs typeface="Times New Roman" pitchFamily="18" charset="0"/>
            </a:rPr>
            <a:t>Многократное повторение, рифмованные правила</a:t>
          </a:r>
          <a:endParaRPr lang="ru-RU" sz="2400" dirty="0">
            <a:latin typeface="Times New Roman" pitchFamily="18" charset="0"/>
            <a:cs typeface="Times New Roman" pitchFamily="18" charset="0"/>
          </a:endParaRPr>
        </a:p>
      </dgm:t>
    </dgm:pt>
    <dgm:pt modelId="{C2A01F43-53CE-4C63-B425-D6C4024FDA35}" type="parTrans" cxnId="{8058BA48-CAD3-4A27-BA9E-5A4954A7466D}">
      <dgm:prSet/>
      <dgm:spPr/>
      <dgm:t>
        <a:bodyPr/>
        <a:lstStyle/>
        <a:p>
          <a:endParaRPr lang="ru-RU"/>
        </a:p>
      </dgm:t>
    </dgm:pt>
    <dgm:pt modelId="{6521EE90-AFA9-4F5C-9CE0-172BEA267B8A}" type="sibTrans" cxnId="{8058BA48-CAD3-4A27-BA9E-5A4954A7466D}">
      <dgm:prSet/>
      <dgm:spPr/>
      <dgm:t>
        <a:bodyPr/>
        <a:lstStyle/>
        <a:p>
          <a:endParaRPr lang="ru-RU"/>
        </a:p>
      </dgm:t>
    </dgm:pt>
    <dgm:pt modelId="{286D6A27-8B2D-4F92-AA8A-FC1DCFF81265}">
      <dgm:prSet/>
      <dgm:spPr/>
      <dgm:t>
        <a:bodyPr/>
        <a:lstStyle/>
        <a:p>
          <a:endParaRPr lang="ru-RU" sz="2200" dirty="0"/>
        </a:p>
      </dgm:t>
    </dgm:pt>
    <dgm:pt modelId="{CC790F86-3BDF-412C-80C4-39EE9E7EF743}" type="parTrans" cxnId="{F87E021F-390F-4B32-B3E9-3CAD9166BF4A}">
      <dgm:prSet/>
      <dgm:spPr/>
      <dgm:t>
        <a:bodyPr/>
        <a:lstStyle/>
        <a:p>
          <a:endParaRPr lang="ru-RU"/>
        </a:p>
      </dgm:t>
    </dgm:pt>
    <dgm:pt modelId="{FDE05595-C141-435F-977B-C25EA1BAE05A}" type="sibTrans" cxnId="{F87E021F-390F-4B32-B3E9-3CAD9166BF4A}">
      <dgm:prSet/>
      <dgm:spPr/>
      <dgm:t>
        <a:bodyPr/>
        <a:lstStyle/>
        <a:p>
          <a:endParaRPr lang="ru-RU"/>
        </a:p>
      </dgm:t>
    </dgm:pt>
    <dgm:pt modelId="{D9B6E717-F9A4-4908-926F-712EF527608F}">
      <dgm:prSet custT="1"/>
      <dgm:spPr/>
      <dgm:t>
        <a:bodyPr/>
        <a:lstStyle/>
        <a:p>
          <a:r>
            <a:rPr lang="ru-RU" sz="2400" dirty="0" smtClean="0">
              <a:latin typeface="Times New Roman" pitchFamily="18" charset="0"/>
              <a:cs typeface="Times New Roman" pitchFamily="18" charset="0"/>
            </a:rPr>
            <a:t>Тезисы, краткие конспекты</a:t>
          </a:r>
          <a:endParaRPr lang="ru-RU" sz="2400" dirty="0"/>
        </a:p>
      </dgm:t>
    </dgm:pt>
    <dgm:pt modelId="{6A98E548-1B1C-4F05-8194-216C8819AD29}" type="parTrans" cxnId="{508FC004-8623-4AD2-92E7-86E0E3568986}">
      <dgm:prSet/>
      <dgm:spPr/>
      <dgm:t>
        <a:bodyPr/>
        <a:lstStyle/>
        <a:p>
          <a:endParaRPr lang="ru-RU"/>
        </a:p>
      </dgm:t>
    </dgm:pt>
    <dgm:pt modelId="{D86E6A10-0D1D-48D5-A2DB-D980C3077C96}" type="sibTrans" cxnId="{508FC004-8623-4AD2-92E7-86E0E3568986}">
      <dgm:prSet/>
      <dgm:spPr/>
      <dgm:t>
        <a:bodyPr/>
        <a:lstStyle/>
        <a:p>
          <a:endParaRPr lang="ru-RU"/>
        </a:p>
      </dgm:t>
    </dgm:pt>
    <dgm:pt modelId="{4697A6AC-49BE-4460-8C19-0E30BA9895E2}">
      <dgm:prSet custT="1"/>
      <dgm:spPr/>
      <dgm:t>
        <a:bodyPr/>
        <a:lstStyle/>
        <a:p>
          <a:r>
            <a:rPr lang="ru-RU" sz="2400" dirty="0" smtClean="0">
              <a:latin typeface="Times New Roman" pitchFamily="18" charset="0"/>
              <a:cs typeface="Times New Roman" pitchFamily="18" charset="0"/>
            </a:rPr>
            <a:t>Задания на время</a:t>
          </a:r>
        </a:p>
      </dgm:t>
    </dgm:pt>
    <dgm:pt modelId="{3C3215FD-908E-4CFB-8869-75C4FCA43864}" type="parTrans" cxnId="{C5507FAD-2933-4143-92C5-92639C071FBD}">
      <dgm:prSet/>
      <dgm:spPr/>
      <dgm:t>
        <a:bodyPr/>
        <a:lstStyle/>
        <a:p>
          <a:endParaRPr lang="ru-RU"/>
        </a:p>
      </dgm:t>
    </dgm:pt>
    <dgm:pt modelId="{9DD44C59-ABD3-4483-AD8A-855A9F0410C8}" type="sibTrans" cxnId="{C5507FAD-2933-4143-92C5-92639C071FBD}">
      <dgm:prSet/>
      <dgm:spPr/>
      <dgm:t>
        <a:bodyPr/>
        <a:lstStyle/>
        <a:p>
          <a:endParaRPr lang="ru-RU"/>
        </a:p>
      </dgm:t>
    </dgm:pt>
    <dgm:pt modelId="{65D1D60C-4E31-4464-8E93-1604767E92AA}">
      <dgm:prSet custT="1"/>
      <dgm:spPr/>
      <dgm:t>
        <a:bodyPr/>
        <a:lstStyle/>
        <a:p>
          <a:r>
            <a:rPr lang="ru-RU" sz="2400" dirty="0" smtClean="0">
              <a:latin typeface="Times New Roman" pitchFamily="18" charset="0"/>
              <a:cs typeface="Times New Roman" pitchFamily="18" charset="0"/>
            </a:rPr>
            <a:t>Задания на исправление ошибок</a:t>
          </a:r>
        </a:p>
      </dgm:t>
    </dgm:pt>
    <dgm:pt modelId="{006069CB-A51F-4090-9F8C-2AF7982B2AA0}" type="parTrans" cxnId="{AEF7F2E2-994F-4E73-BC62-9926E43BBACB}">
      <dgm:prSet/>
      <dgm:spPr/>
      <dgm:t>
        <a:bodyPr/>
        <a:lstStyle/>
        <a:p>
          <a:endParaRPr lang="ru-RU"/>
        </a:p>
      </dgm:t>
    </dgm:pt>
    <dgm:pt modelId="{CA030C83-9ED9-44D2-85A3-8A67F0BCD316}" type="sibTrans" cxnId="{AEF7F2E2-994F-4E73-BC62-9926E43BBACB}">
      <dgm:prSet/>
      <dgm:spPr/>
      <dgm:t>
        <a:bodyPr/>
        <a:lstStyle/>
        <a:p>
          <a:endParaRPr lang="ru-RU"/>
        </a:p>
      </dgm:t>
    </dgm:pt>
    <dgm:pt modelId="{F36875B8-15C1-446F-BD0E-62A427C8157C}">
      <dgm:prSet custT="1"/>
      <dgm:spPr/>
      <dgm:t>
        <a:bodyPr/>
        <a:lstStyle/>
        <a:p>
          <a:r>
            <a:rPr lang="ru-RU" sz="2400" dirty="0" smtClean="0">
              <a:latin typeface="Times New Roman" pitchFamily="18" charset="0"/>
              <a:cs typeface="Times New Roman" pitchFamily="18" charset="0"/>
            </a:rPr>
            <a:t>Сочинение-ассоциации</a:t>
          </a:r>
        </a:p>
      </dgm:t>
    </dgm:pt>
    <dgm:pt modelId="{6EA93B74-E8F5-4C7E-8729-486027A55A36}" type="parTrans" cxnId="{951E55D5-4C1E-40D9-8973-01E9A285E3D2}">
      <dgm:prSet/>
      <dgm:spPr/>
      <dgm:t>
        <a:bodyPr/>
        <a:lstStyle/>
        <a:p>
          <a:endParaRPr lang="ru-RU"/>
        </a:p>
      </dgm:t>
    </dgm:pt>
    <dgm:pt modelId="{8923CE57-0B4B-4B90-BB4C-B7CE568682F2}" type="sibTrans" cxnId="{951E55D5-4C1E-40D9-8973-01E9A285E3D2}">
      <dgm:prSet/>
      <dgm:spPr/>
      <dgm:t>
        <a:bodyPr/>
        <a:lstStyle/>
        <a:p>
          <a:endParaRPr lang="ru-RU"/>
        </a:p>
      </dgm:t>
    </dgm:pt>
    <dgm:pt modelId="{1F38B61A-2855-47ED-9899-007FF1E30F3D}">
      <dgm:prSet custT="1"/>
      <dgm:spPr/>
      <dgm:t>
        <a:bodyPr/>
        <a:lstStyle/>
        <a:p>
          <a:r>
            <a:rPr lang="ru-RU" sz="2400" dirty="0" smtClean="0">
              <a:latin typeface="Times New Roman" pitchFamily="18" charset="0"/>
              <a:cs typeface="Times New Roman" pitchFamily="18" charset="0"/>
            </a:rPr>
            <a:t>Работа в группе</a:t>
          </a:r>
          <a:endParaRPr lang="ru-RU" sz="2400" dirty="0">
            <a:latin typeface="Times New Roman" pitchFamily="18" charset="0"/>
            <a:cs typeface="Times New Roman" pitchFamily="18" charset="0"/>
          </a:endParaRPr>
        </a:p>
      </dgm:t>
    </dgm:pt>
    <dgm:pt modelId="{4BBCBF74-882E-4CF3-8F96-CD6E5548B366}" type="parTrans" cxnId="{16D5498A-CCA1-4C35-BE2D-3436E2D9BA1E}">
      <dgm:prSet/>
      <dgm:spPr/>
      <dgm:t>
        <a:bodyPr/>
        <a:lstStyle/>
        <a:p>
          <a:endParaRPr lang="ru-RU"/>
        </a:p>
      </dgm:t>
    </dgm:pt>
    <dgm:pt modelId="{36355ECC-2701-4463-AD1D-B213F7428330}" type="sibTrans" cxnId="{16D5498A-CCA1-4C35-BE2D-3436E2D9BA1E}">
      <dgm:prSet/>
      <dgm:spPr/>
      <dgm:t>
        <a:bodyPr/>
        <a:lstStyle/>
        <a:p>
          <a:endParaRPr lang="ru-RU"/>
        </a:p>
      </dgm:t>
    </dgm:pt>
    <dgm:pt modelId="{AFDB78CD-2DFE-40A9-899B-9E913ACC40EA}">
      <dgm:prSet custT="1"/>
      <dgm:spPr/>
      <dgm:t>
        <a:bodyPr/>
        <a:lstStyle/>
        <a:p>
          <a:r>
            <a:rPr lang="ru-RU" sz="2400" dirty="0" smtClean="0">
              <a:latin typeface="Times New Roman" pitchFamily="18" charset="0"/>
              <a:cs typeface="Times New Roman" pitchFamily="18" charset="0"/>
            </a:rPr>
            <a:t>Задания на время</a:t>
          </a:r>
          <a:endParaRPr lang="ru-RU" sz="2400" dirty="0">
            <a:latin typeface="Times New Roman" pitchFamily="18" charset="0"/>
            <a:cs typeface="Times New Roman" pitchFamily="18" charset="0"/>
          </a:endParaRPr>
        </a:p>
      </dgm:t>
    </dgm:pt>
    <dgm:pt modelId="{23026B1D-5839-444B-8F4A-9E215EC1E518}" type="parTrans" cxnId="{2735F446-C95D-437A-998C-929109A65D84}">
      <dgm:prSet/>
      <dgm:spPr/>
      <dgm:t>
        <a:bodyPr/>
        <a:lstStyle/>
        <a:p>
          <a:endParaRPr lang="ru-RU"/>
        </a:p>
      </dgm:t>
    </dgm:pt>
    <dgm:pt modelId="{09540453-E813-442B-9622-28AC4712C09A}" type="sibTrans" cxnId="{2735F446-C95D-437A-998C-929109A65D84}">
      <dgm:prSet/>
      <dgm:spPr/>
      <dgm:t>
        <a:bodyPr/>
        <a:lstStyle/>
        <a:p>
          <a:endParaRPr lang="ru-RU"/>
        </a:p>
      </dgm:t>
    </dgm:pt>
    <dgm:pt modelId="{15801559-5F38-40BE-A681-E2982F3FC938}">
      <dgm:prSet custT="1"/>
      <dgm:spPr/>
      <dgm:t>
        <a:bodyPr/>
        <a:lstStyle/>
        <a:p>
          <a:r>
            <a:rPr lang="ru-RU" sz="2400" dirty="0" smtClean="0">
              <a:latin typeface="Times New Roman" pitchFamily="18" charset="0"/>
              <a:cs typeface="Times New Roman" pitchFamily="18" charset="0"/>
            </a:rPr>
            <a:t>Логические задания</a:t>
          </a:r>
          <a:endParaRPr lang="ru-RU" sz="2400" dirty="0">
            <a:latin typeface="Times New Roman" pitchFamily="18" charset="0"/>
            <a:cs typeface="Times New Roman" pitchFamily="18" charset="0"/>
          </a:endParaRPr>
        </a:p>
      </dgm:t>
    </dgm:pt>
    <dgm:pt modelId="{0DBF6E6B-36E2-4BE9-A355-18FAF33C1AD6}" type="parTrans" cxnId="{E6B2B62B-D3E2-42F2-98BF-C3435D4D65BC}">
      <dgm:prSet/>
      <dgm:spPr/>
      <dgm:t>
        <a:bodyPr/>
        <a:lstStyle/>
        <a:p>
          <a:endParaRPr lang="ru-RU"/>
        </a:p>
      </dgm:t>
    </dgm:pt>
    <dgm:pt modelId="{CCE78881-3029-4127-AF14-B85D3461E3A1}" type="sibTrans" cxnId="{E6B2B62B-D3E2-42F2-98BF-C3435D4D65BC}">
      <dgm:prSet/>
      <dgm:spPr/>
      <dgm:t>
        <a:bodyPr/>
        <a:lstStyle/>
        <a:p>
          <a:endParaRPr lang="ru-RU"/>
        </a:p>
      </dgm:t>
    </dgm:pt>
    <dgm:pt modelId="{72FA5CC0-AABE-4F1C-841A-4BB498301020}">
      <dgm:prSet custT="1"/>
      <dgm:spPr/>
      <dgm:t>
        <a:bodyPr/>
        <a:lstStyle/>
        <a:p>
          <a:r>
            <a:rPr lang="ru-RU" sz="2400" dirty="0" smtClean="0">
              <a:latin typeface="Times New Roman" pitchFamily="18" charset="0"/>
              <a:cs typeface="Times New Roman" pitchFamily="18" charset="0"/>
            </a:rPr>
            <a:t>Сочинение – рассуждение</a:t>
          </a:r>
          <a:endParaRPr lang="ru-RU" sz="2400" dirty="0">
            <a:latin typeface="Times New Roman" pitchFamily="18" charset="0"/>
            <a:cs typeface="Times New Roman" pitchFamily="18" charset="0"/>
          </a:endParaRPr>
        </a:p>
      </dgm:t>
    </dgm:pt>
    <dgm:pt modelId="{07466F4A-E2F8-4AAD-879F-85909BEAE650}" type="parTrans" cxnId="{C29E3FD1-AF50-4E13-8328-6B756348564B}">
      <dgm:prSet/>
      <dgm:spPr/>
      <dgm:t>
        <a:bodyPr/>
        <a:lstStyle/>
        <a:p>
          <a:endParaRPr lang="ru-RU"/>
        </a:p>
      </dgm:t>
    </dgm:pt>
    <dgm:pt modelId="{53FAD196-BE45-4DDB-895C-3BD938674E24}" type="sibTrans" cxnId="{C29E3FD1-AF50-4E13-8328-6B756348564B}">
      <dgm:prSet/>
      <dgm:spPr/>
      <dgm:t>
        <a:bodyPr/>
        <a:lstStyle/>
        <a:p>
          <a:endParaRPr lang="ru-RU"/>
        </a:p>
      </dgm:t>
    </dgm:pt>
    <dgm:pt modelId="{B717A2E5-F032-4440-8F92-73C7143CA9D9}">
      <dgm:prSet custT="1"/>
      <dgm:spPr/>
      <dgm:t>
        <a:bodyPr/>
        <a:lstStyle/>
        <a:p>
          <a:r>
            <a:rPr lang="ru-RU" sz="2400" dirty="0" smtClean="0">
              <a:latin typeface="Times New Roman" pitchFamily="18" charset="0"/>
              <a:cs typeface="Times New Roman" pitchFamily="18" charset="0"/>
            </a:rPr>
            <a:t>Обучение других</a:t>
          </a:r>
          <a:endParaRPr lang="ru-RU" sz="2400" dirty="0">
            <a:latin typeface="Times New Roman" pitchFamily="18" charset="0"/>
            <a:cs typeface="Times New Roman" pitchFamily="18" charset="0"/>
          </a:endParaRPr>
        </a:p>
      </dgm:t>
    </dgm:pt>
    <dgm:pt modelId="{76EF4A02-6607-479B-96F6-2431AFCA5136}" type="parTrans" cxnId="{D2D2ED34-AB25-4A45-A05C-D9CA8DF92DD0}">
      <dgm:prSet/>
      <dgm:spPr/>
      <dgm:t>
        <a:bodyPr/>
        <a:lstStyle/>
        <a:p>
          <a:endParaRPr lang="ru-RU"/>
        </a:p>
      </dgm:t>
    </dgm:pt>
    <dgm:pt modelId="{513D1331-82F7-4FD3-9BE2-5A4D54B2AB74}" type="sibTrans" cxnId="{D2D2ED34-AB25-4A45-A05C-D9CA8DF92DD0}">
      <dgm:prSet/>
      <dgm:spPr/>
      <dgm:t>
        <a:bodyPr/>
        <a:lstStyle/>
        <a:p>
          <a:endParaRPr lang="ru-RU"/>
        </a:p>
      </dgm:t>
    </dgm:pt>
    <dgm:pt modelId="{DAC1494A-F395-4B28-A9BD-0952F652EE93}">
      <dgm:prSet phldrT="[Текст]" custT="1"/>
      <dgm:spPr/>
      <dgm:t>
        <a:bodyPr/>
        <a:lstStyle/>
        <a:p>
          <a:pPr algn="ctr"/>
          <a:r>
            <a:rPr lang="ru-RU" sz="3200" b="1" u="none" dirty="0" err="1" smtClean="0">
              <a:latin typeface="Times New Roman" pitchFamily="18" charset="0"/>
              <a:cs typeface="Times New Roman" pitchFamily="18" charset="0"/>
            </a:rPr>
            <a:t>Визуал</a:t>
          </a:r>
          <a:r>
            <a:rPr lang="ru-RU" sz="3200" b="1" u="none" dirty="0" smtClean="0">
              <a:latin typeface="Times New Roman" pitchFamily="18" charset="0"/>
              <a:cs typeface="Times New Roman" pitchFamily="18" charset="0"/>
            </a:rPr>
            <a:t> (зритель)</a:t>
          </a:r>
        </a:p>
        <a:p>
          <a:pPr algn="l"/>
          <a:r>
            <a:rPr lang="ru-RU" sz="16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Схемы, таблицы</a:t>
          </a:r>
        </a:p>
        <a:p>
          <a:pPr algn="l"/>
          <a:r>
            <a:rPr lang="ru-RU" sz="2000" dirty="0" smtClean="0">
              <a:latin typeface="Times New Roman" pitchFamily="18" charset="0"/>
              <a:cs typeface="Times New Roman" pitchFamily="18" charset="0"/>
            </a:rPr>
            <a:t>- Задания на время</a:t>
          </a:r>
        </a:p>
        <a:p>
          <a:pPr algn="l"/>
          <a:r>
            <a:rPr lang="ru-RU" sz="2000" dirty="0" smtClean="0">
              <a:latin typeface="Times New Roman" pitchFamily="18" charset="0"/>
              <a:cs typeface="Times New Roman" pitchFamily="18" charset="0"/>
            </a:rPr>
            <a:t>- Задания по образцу</a:t>
          </a:r>
        </a:p>
        <a:p>
          <a:pPr algn="l"/>
          <a:r>
            <a:rPr lang="ru-RU" sz="2000" dirty="0" smtClean="0">
              <a:latin typeface="Times New Roman" pitchFamily="18" charset="0"/>
              <a:cs typeface="Times New Roman" pitchFamily="18" charset="0"/>
            </a:rPr>
            <a:t>- Сочинение-описание</a:t>
          </a:r>
        </a:p>
        <a:p>
          <a:pPr algn="l"/>
          <a:r>
            <a:rPr lang="ru-RU" sz="2000" dirty="0" smtClean="0">
              <a:latin typeface="Times New Roman" pitchFamily="18" charset="0"/>
              <a:cs typeface="Times New Roman" pitchFamily="18" charset="0"/>
            </a:rPr>
            <a:t>- Работа в группе</a:t>
          </a:r>
          <a:endParaRPr lang="ru-RU" sz="2000" dirty="0">
            <a:latin typeface="Times New Roman" pitchFamily="18" charset="0"/>
            <a:cs typeface="Times New Roman" pitchFamily="18" charset="0"/>
          </a:endParaRPr>
        </a:p>
      </dgm:t>
    </dgm:pt>
    <dgm:pt modelId="{4A41C74E-0EF9-4993-89DE-0135852406FE}" type="sibTrans" cxnId="{6845ADDA-35BA-4321-B1BA-00E48CA2CBA7}">
      <dgm:prSet/>
      <dgm:spPr/>
      <dgm:t>
        <a:bodyPr/>
        <a:lstStyle/>
        <a:p>
          <a:endParaRPr lang="ru-RU"/>
        </a:p>
      </dgm:t>
    </dgm:pt>
    <dgm:pt modelId="{89A47DFB-BBF6-4E91-87AC-9E1685BE4EDE}" type="parTrans" cxnId="{6845ADDA-35BA-4321-B1BA-00E48CA2CBA7}">
      <dgm:prSet/>
      <dgm:spPr/>
      <dgm:t>
        <a:bodyPr/>
        <a:lstStyle/>
        <a:p>
          <a:endParaRPr lang="ru-RU"/>
        </a:p>
      </dgm:t>
    </dgm:pt>
    <dgm:pt modelId="{DF0A606F-9864-4B72-BBC4-472EC0BE957F}">
      <dgm:prSet custT="1"/>
      <dgm:spPr/>
      <dgm:t>
        <a:bodyPr/>
        <a:lstStyle/>
        <a:p>
          <a:pPr>
            <a:lnSpc>
              <a:spcPct val="100000"/>
            </a:lnSpc>
          </a:pPr>
          <a:r>
            <a:rPr lang="ru-RU" sz="2400" dirty="0" smtClean="0">
              <a:latin typeface="Times New Roman" pitchFamily="18" charset="0"/>
              <a:cs typeface="Times New Roman" pitchFamily="18" charset="0"/>
            </a:rPr>
            <a:t>Задание на время</a:t>
          </a:r>
          <a:endParaRPr lang="ru-RU" sz="2400" dirty="0">
            <a:latin typeface="Times New Roman" pitchFamily="18" charset="0"/>
            <a:cs typeface="Times New Roman" pitchFamily="18" charset="0"/>
          </a:endParaRPr>
        </a:p>
      </dgm:t>
    </dgm:pt>
    <dgm:pt modelId="{842EFB58-8862-4DAB-9E35-CEEDF59FD7D5}" type="parTrans" cxnId="{62F680A6-82D6-421F-BC6A-CC84F8DD59DE}">
      <dgm:prSet/>
      <dgm:spPr/>
      <dgm:t>
        <a:bodyPr/>
        <a:lstStyle/>
        <a:p>
          <a:endParaRPr lang="ru-RU"/>
        </a:p>
      </dgm:t>
    </dgm:pt>
    <dgm:pt modelId="{F3A28602-492C-4234-B6C7-957181E05F0D}" type="sibTrans" cxnId="{62F680A6-82D6-421F-BC6A-CC84F8DD59DE}">
      <dgm:prSet/>
      <dgm:spPr/>
      <dgm:t>
        <a:bodyPr/>
        <a:lstStyle/>
        <a:p>
          <a:endParaRPr lang="ru-RU"/>
        </a:p>
      </dgm:t>
    </dgm:pt>
    <dgm:pt modelId="{DDEF4EC7-00EA-4B56-920A-DCCCB64EC86A}">
      <dgm:prSet custT="1"/>
      <dgm:spPr/>
      <dgm:t>
        <a:bodyPr/>
        <a:lstStyle/>
        <a:p>
          <a:pPr>
            <a:lnSpc>
              <a:spcPct val="100000"/>
            </a:lnSpc>
          </a:pPr>
          <a:r>
            <a:rPr lang="ru-RU" sz="2400" dirty="0" smtClean="0">
              <a:latin typeface="Times New Roman" pitchFamily="18" charset="0"/>
              <a:cs typeface="Times New Roman" pitchFamily="18" charset="0"/>
            </a:rPr>
            <a:t>Таблицы, схемы, карточки</a:t>
          </a:r>
          <a:endParaRPr lang="ru-RU" sz="2400" dirty="0">
            <a:latin typeface="Times New Roman" pitchFamily="18" charset="0"/>
            <a:cs typeface="Times New Roman" pitchFamily="18" charset="0"/>
          </a:endParaRPr>
        </a:p>
      </dgm:t>
    </dgm:pt>
    <dgm:pt modelId="{30F20BFC-ABFD-4E5C-AC8E-6340CD12BC34}" type="parTrans" cxnId="{6DF04532-B948-449F-81BC-C47E73219852}">
      <dgm:prSet/>
      <dgm:spPr/>
      <dgm:t>
        <a:bodyPr/>
        <a:lstStyle/>
        <a:p>
          <a:endParaRPr lang="ru-RU"/>
        </a:p>
      </dgm:t>
    </dgm:pt>
    <dgm:pt modelId="{83AFB987-7486-44A2-B7FF-297340433718}" type="sibTrans" cxnId="{6DF04532-B948-449F-81BC-C47E73219852}">
      <dgm:prSet/>
      <dgm:spPr/>
      <dgm:t>
        <a:bodyPr/>
        <a:lstStyle/>
        <a:p>
          <a:endParaRPr lang="ru-RU"/>
        </a:p>
      </dgm:t>
    </dgm:pt>
    <dgm:pt modelId="{783C512C-0BA7-42F8-8EEA-17E6EE798B50}">
      <dgm:prSet custT="1"/>
      <dgm:spPr/>
      <dgm:t>
        <a:bodyPr/>
        <a:lstStyle/>
        <a:p>
          <a:pPr>
            <a:lnSpc>
              <a:spcPct val="100000"/>
            </a:lnSpc>
          </a:pPr>
          <a:r>
            <a:rPr lang="ru-RU" sz="2400" dirty="0" smtClean="0">
              <a:latin typeface="Times New Roman" pitchFamily="18" charset="0"/>
              <a:cs typeface="Times New Roman" pitchFamily="18" charset="0"/>
            </a:rPr>
            <a:t>Задания по образцу</a:t>
          </a:r>
          <a:endParaRPr lang="ru-RU" sz="2400" dirty="0">
            <a:latin typeface="Times New Roman" pitchFamily="18" charset="0"/>
            <a:cs typeface="Times New Roman" pitchFamily="18" charset="0"/>
          </a:endParaRPr>
        </a:p>
      </dgm:t>
    </dgm:pt>
    <dgm:pt modelId="{48C76764-B477-43CD-82B5-1BE08C6E24E0}" type="parTrans" cxnId="{73428535-6672-4EE4-B0F4-7FB17DD7EF4F}">
      <dgm:prSet/>
      <dgm:spPr/>
      <dgm:t>
        <a:bodyPr/>
        <a:lstStyle/>
        <a:p>
          <a:endParaRPr lang="ru-RU"/>
        </a:p>
      </dgm:t>
    </dgm:pt>
    <dgm:pt modelId="{059AF4B7-EACC-4333-AD4E-A51C8826BE6A}" type="sibTrans" cxnId="{73428535-6672-4EE4-B0F4-7FB17DD7EF4F}">
      <dgm:prSet/>
      <dgm:spPr/>
      <dgm:t>
        <a:bodyPr/>
        <a:lstStyle/>
        <a:p>
          <a:endParaRPr lang="ru-RU"/>
        </a:p>
      </dgm:t>
    </dgm:pt>
    <dgm:pt modelId="{9DBF9B0F-63FF-440F-8297-70BD114BE15D}">
      <dgm:prSet custT="1"/>
      <dgm:spPr/>
      <dgm:t>
        <a:bodyPr/>
        <a:lstStyle/>
        <a:p>
          <a:pPr>
            <a:lnSpc>
              <a:spcPct val="100000"/>
            </a:lnSpc>
          </a:pPr>
          <a:r>
            <a:rPr lang="ru-RU" sz="2400" dirty="0" smtClean="0">
              <a:latin typeface="Times New Roman" pitchFamily="18" charset="0"/>
              <a:cs typeface="Times New Roman" pitchFamily="18" charset="0"/>
            </a:rPr>
            <a:t>Сочинение – описание</a:t>
          </a:r>
          <a:endParaRPr lang="ru-RU" sz="2400" dirty="0">
            <a:latin typeface="Times New Roman" pitchFamily="18" charset="0"/>
            <a:cs typeface="Times New Roman" pitchFamily="18" charset="0"/>
          </a:endParaRPr>
        </a:p>
      </dgm:t>
    </dgm:pt>
    <dgm:pt modelId="{7B126E4F-FB85-4D81-BF0A-E06DE4F87E6E}" type="parTrans" cxnId="{09203DF3-989C-486C-BD95-BF0B3B12DAEA}">
      <dgm:prSet/>
      <dgm:spPr/>
      <dgm:t>
        <a:bodyPr/>
        <a:lstStyle/>
        <a:p>
          <a:endParaRPr lang="ru-RU"/>
        </a:p>
      </dgm:t>
    </dgm:pt>
    <dgm:pt modelId="{C994ED1A-6DEC-4D8B-8628-093FC986D101}" type="sibTrans" cxnId="{09203DF3-989C-486C-BD95-BF0B3B12DAEA}">
      <dgm:prSet/>
      <dgm:spPr/>
      <dgm:t>
        <a:bodyPr/>
        <a:lstStyle/>
        <a:p>
          <a:endParaRPr lang="ru-RU"/>
        </a:p>
      </dgm:t>
    </dgm:pt>
    <dgm:pt modelId="{76FCE4C9-51C8-4927-99C4-577E125E0050}">
      <dgm:prSet custT="1"/>
      <dgm:spPr/>
      <dgm:t>
        <a:bodyPr/>
        <a:lstStyle/>
        <a:p>
          <a:pPr>
            <a:lnSpc>
              <a:spcPct val="100000"/>
            </a:lnSpc>
          </a:pPr>
          <a:r>
            <a:rPr lang="ru-RU" sz="2400" dirty="0" smtClean="0">
              <a:latin typeface="Times New Roman" pitchFamily="18" charset="0"/>
              <a:cs typeface="Times New Roman" pitchFamily="18" charset="0"/>
            </a:rPr>
            <a:t>Зрительный диктант </a:t>
          </a:r>
          <a:endParaRPr lang="ru-RU" sz="2400" dirty="0">
            <a:latin typeface="Times New Roman" pitchFamily="18" charset="0"/>
            <a:cs typeface="Times New Roman" pitchFamily="18" charset="0"/>
          </a:endParaRPr>
        </a:p>
      </dgm:t>
    </dgm:pt>
    <dgm:pt modelId="{5C032BCF-2BFA-4085-84B4-FFBD8AD24EA9}" type="parTrans" cxnId="{E40EA698-80C9-4382-B80D-0285B84099E6}">
      <dgm:prSet/>
      <dgm:spPr/>
      <dgm:t>
        <a:bodyPr/>
        <a:lstStyle/>
        <a:p>
          <a:endParaRPr lang="ru-RU"/>
        </a:p>
      </dgm:t>
    </dgm:pt>
    <dgm:pt modelId="{8E75EB49-2471-4F2A-AFE0-2B7C80F303F2}" type="sibTrans" cxnId="{E40EA698-80C9-4382-B80D-0285B84099E6}">
      <dgm:prSet/>
      <dgm:spPr/>
      <dgm:t>
        <a:bodyPr/>
        <a:lstStyle/>
        <a:p>
          <a:endParaRPr lang="ru-RU"/>
        </a:p>
      </dgm:t>
    </dgm:pt>
    <dgm:pt modelId="{19D38905-B4D2-4E13-8922-5BAB0566C5EE}" type="pres">
      <dgm:prSet presAssocID="{B26AC88B-E46B-4E0C-A054-F42F91CAB0A4}" presName="linearFlow" presStyleCnt="0">
        <dgm:presLayoutVars>
          <dgm:dir/>
          <dgm:animLvl val="lvl"/>
          <dgm:resizeHandles/>
        </dgm:presLayoutVars>
      </dgm:prSet>
      <dgm:spPr/>
    </dgm:pt>
    <dgm:pt modelId="{925E40F4-3803-4A0D-9FD0-373437092CCD}" type="pres">
      <dgm:prSet presAssocID="{DAC1494A-F395-4B28-A9BD-0952F652EE93}" presName="compositeNode" presStyleCnt="0">
        <dgm:presLayoutVars>
          <dgm:bulletEnabled val="1"/>
        </dgm:presLayoutVars>
      </dgm:prSet>
      <dgm:spPr/>
    </dgm:pt>
    <dgm:pt modelId="{EE118485-6C78-4A8C-8307-232C8A7FD45F}" type="pres">
      <dgm:prSet presAssocID="{DAC1494A-F395-4B28-A9BD-0952F652EE93}" presName="image" presStyleLbl="fgImgPlace1" presStyleIdx="0" presStyleCnt="3"/>
      <dgm:spPr/>
    </dgm:pt>
    <dgm:pt modelId="{D157754F-6742-46D2-BAE3-91D29106E09C}" type="pres">
      <dgm:prSet presAssocID="{DAC1494A-F395-4B28-A9BD-0952F652EE93}" presName="childNode" presStyleLbl="node1" presStyleIdx="0" presStyleCnt="3" custScaleX="146060" custLinFactNeighborX="18779" custLinFactNeighborY="241">
        <dgm:presLayoutVars>
          <dgm:bulletEnabled val="1"/>
        </dgm:presLayoutVars>
      </dgm:prSet>
      <dgm:spPr/>
      <dgm:t>
        <a:bodyPr/>
        <a:lstStyle/>
        <a:p>
          <a:endParaRPr lang="ru-RU"/>
        </a:p>
      </dgm:t>
    </dgm:pt>
    <dgm:pt modelId="{4AAD0DDE-93E8-48F3-8701-DCEF5BC401D3}" type="pres">
      <dgm:prSet presAssocID="{DAC1494A-F395-4B28-A9BD-0952F652EE93}" presName="parentNode" presStyleLbl="revTx" presStyleIdx="0" presStyleCnt="3" custLinFactNeighborX="-39627" custLinFactNeighborY="336">
        <dgm:presLayoutVars>
          <dgm:chMax val="0"/>
          <dgm:bulletEnabled val="1"/>
        </dgm:presLayoutVars>
      </dgm:prSet>
      <dgm:spPr/>
      <dgm:t>
        <a:bodyPr/>
        <a:lstStyle/>
        <a:p>
          <a:endParaRPr lang="ru-RU"/>
        </a:p>
      </dgm:t>
    </dgm:pt>
    <dgm:pt modelId="{6C64A50E-CFC2-4215-9E4E-092953D1ECC2}" type="pres">
      <dgm:prSet presAssocID="{4A41C74E-0EF9-4993-89DE-0135852406FE}" presName="sibTrans" presStyleCnt="0"/>
      <dgm:spPr/>
    </dgm:pt>
    <dgm:pt modelId="{7275124A-4F42-400A-8084-54ED6E16BA6B}" type="pres">
      <dgm:prSet presAssocID="{CFE2E39D-CBB2-418A-9C08-B968F7C7D44E}" presName="compositeNode" presStyleCnt="0">
        <dgm:presLayoutVars>
          <dgm:bulletEnabled val="1"/>
        </dgm:presLayoutVars>
      </dgm:prSet>
      <dgm:spPr/>
    </dgm:pt>
    <dgm:pt modelId="{A36EA52B-AB0E-4389-9F84-1EDB2B1B9C8B}" type="pres">
      <dgm:prSet presAssocID="{CFE2E39D-CBB2-418A-9C08-B968F7C7D44E}" presName="image" presStyleLbl="fgImgPlace1" presStyleIdx="1" presStyleCnt="3"/>
      <dgm:spPr/>
    </dgm:pt>
    <dgm:pt modelId="{C9D76589-E3CF-489C-B603-DBB54B47A269}" type="pres">
      <dgm:prSet presAssocID="{CFE2E39D-CBB2-418A-9C08-B968F7C7D44E}" presName="childNode" presStyleLbl="node1" presStyleIdx="1" presStyleCnt="3" custScaleX="126945">
        <dgm:presLayoutVars>
          <dgm:bulletEnabled val="1"/>
        </dgm:presLayoutVars>
      </dgm:prSet>
      <dgm:spPr/>
      <dgm:t>
        <a:bodyPr/>
        <a:lstStyle/>
        <a:p>
          <a:endParaRPr lang="ru-RU"/>
        </a:p>
      </dgm:t>
    </dgm:pt>
    <dgm:pt modelId="{87008FB6-6F74-4D0F-A196-9F0007EB9607}" type="pres">
      <dgm:prSet presAssocID="{CFE2E39D-CBB2-418A-9C08-B968F7C7D44E}" presName="parentNode" presStyleLbl="revTx" presStyleIdx="1" presStyleCnt="3" custScaleX="271689" custLinFactNeighborX="-14123" custLinFactNeighborY="241">
        <dgm:presLayoutVars>
          <dgm:chMax val="0"/>
          <dgm:bulletEnabled val="1"/>
        </dgm:presLayoutVars>
      </dgm:prSet>
      <dgm:spPr/>
      <dgm:t>
        <a:bodyPr/>
        <a:lstStyle/>
        <a:p>
          <a:endParaRPr lang="ru-RU"/>
        </a:p>
      </dgm:t>
    </dgm:pt>
    <dgm:pt modelId="{0023899D-8C8A-4836-A94A-23A0D3A33BF9}" type="pres">
      <dgm:prSet presAssocID="{BC485E53-0B69-4708-81A5-FB2F2150175C}" presName="sibTrans" presStyleCnt="0"/>
      <dgm:spPr/>
    </dgm:pt>
    <dgm:pt modelId="{8875F432-B8E5-4462-9BC9-2DA4E1B2F037}" type="pres">
      <dgm:prSet presAssocID="{03F8E7FE-F807-4D4E-BD2D-1EF5D00A0A47}" presName="compositeNode" presStyleCnt="0">
        <dgm:presLayoutVars>
          <dgm:bulletEnabled val="1"/>
        </dgm:presLayoutVars>
      </dgm:prSet>
      <dgm:spPr/>
    </dgm:pt>
    <dgm:pt modelId="{1DFFFC69-52FD-429F-9366-242F68579CA0}" type="pres">
      <dgm:prSet presAssocID="{03F8E7FE-F807-4D4E-BD2D-1EF5D00A0A47}" presName="image" presStyleLbl="fgImgPlace1" presStyleIdx="2" presStyleCnt="3"/>
      <dgm:spPr/>
    </dgm:pt>
    <dgm:pt modelId="{80E8D599-8943-4D1C-81AF-C97362043CC8}" type="pres">
      <dgm:prSet presAssocID="{03F8E7FE-F807-4D4E-BD2D-1EF5D00A0A47}" presName="childNode" presStyleLbl="node1" presStyleIdx="2" presStyleCnt="3" custScaleX="139493">
        <dgm:presLayoutVars>
          <dgm:bulletEnabled val="1"/>
        </dgm:presLayoutVars>
      </dgm:prSet>
      <dgm:spPr/>
      <dgm:t>
        <a:bodyPr/>
        <a:lstStyle/>
        <a:p>
          <a:endParaRPr lang="ru-RU"/>
        </a:p>
      </dgm:t>
    </dgm:pt>
    <dgm:pt modelId="{99B674D0-16BC-4DAC-9049-F8800749A43D}" type="pres">
      <dgm:prSet presAssocID="{03F8E7FE-F807-4D4E-BD2D-1EF5D00A0A47}" presName="parentNode" presStyleLbl="revTx" presStyleIdx="2" presStyleCnt="3" custLinFactX="-32809" custLinFactNeighborX="-100000" custLinFactNeighborY="85">
        <dgm:presLayoutVars>
          <dgm:chMax val="0"/>
          <dgm:bulletEnabled val="1"/>
        </dgm:presLayoutVars>
      </dgm:prSet>
      <dgm:spPr/>
      <dgm:t>
        <a:bodyPr/>
        <a:lstStyle/>
        <a:p>
          <a:endParaRPr lang="ru-RU"/>
        </a:p>
      </dgm:t>
    </dgm:pt>
  </dgm:ptLst>
  <dgm:cxnLst>
    <dgm:cxn modelId="{48DF0FBF-E423-4B47-8592-0FE766F58E69}" type="presOf" srcId="{1F38B61A-2855-47ED-9899-007FF1E30F3D}" destId="{C9D76589-E3CF-489C-B603-DBB54B47A269}" srcOrd="0" destOrd="4" presId="urn:microsoft.com/office/officeart/2005/8/layout/hList2"/>
    <dgm:cxn modelId="{73428535-6672-4EE4-B0F4-7FB17DD7EF4F}" srcId="{DAC1494A-F395-4B28-A9BD-0952F652EE93}" destId="{783C512C-0BA7-42F8-8EEA-17E6EE798B50}" srcOrd="2" destOrd="0" parTransId="{48C76764-B477-43CD-82B5-1BE08C6E24E0}" sibTransId="{059AF4B7-EACC-4333-AD4E-A51C8826BE6A}"/>
    <dgm:cxn modelId="{EF135027-287A-4C75-8525-17C2A653FC01}" type="presOf" srcId="{EA7A62FC-BFE5-48E8-A6C4-3CF6FFFC77C5}" destId="{80E8D599-8943-4D1C-81AF-C97362043CC8}" srcOrd="0" destOrd="0" presId="urn:microsoft.com/office/officeart/2005/8/layout/hList2"/>
    <dgm:cxn modelId="{E3E1C110-B05B-434A-8E5D-ACFDE0A93FC7}" type="presOf" srcId="{CFE2E39D-CBB2-418A-9C08-B968F7C7D44E}" destId="{87008FB6-6F74-4D0F-A196-9F0007EB9607}" srcOrd="0" destOrd="0" presId="urn:microsoft.com/office/officeart/2005/8/layout/hList2"/>
    <dgm:cxn modelId="{09203DF3-989C-486C-BD95-BF0B3B12DAEA}" srcId="{DAC1494A-F395-4B28-A9BD-0952F652EE93}" destId="{9DBF9B0F-63FF-440F-8297-70BD114BE15D}" srcOrd="3" destOrd="0" parTransId="{7B126E4F-FB85-4D81-BF0A-E06DE4F87E6E}" sibTransId="{C994ED1A-6DEC-4D8B-8628-093FC986D101}"/>
    <dgm:cxn modelId="{16D5498A-CCA1-4C35-BE2D-3436E2D9BA1E}" srcId="{CFE2E39D-CBB2-418A-9C08-B968F7C7D44E}" destId="{1F38B61A-2855-47ED-9899-007FF1E30F3D}" srcOrd="4" destOrd="0" parTransId="{4BBCBF74-882E-4CF3-8F96-CD6E5548B366}" sibTransId="{36355ECC-2701-4463-AD1D-B213F7428330}"/>
    <dgm:cxn modelId="{A1AEB414-88F1-426B-97CF-646C810FA6BD}" type="presOf" srcId="{DDEF4EC7-00EA-4B56-920A-DCCCB64EC86A}" destId="{D157754F-6742-46D2-BAE3-91D29106E09C}" srcOrd="0" destOrd="1" presId="urn:microsoft.com/office/officeart/2005/8/layout/hList2"/>
    <dgm:cxn modelId="{6E068E93-DF74-4584-95E8-DCF26B3B33BF}" type="presOf" srcId="{65D1D60C-4E31-4464-8E93-1604767E92AA}" destId="{C9D76589-E3CF-489C-B603-DBB54B47A269}" srcOrd="0" destOrd="2" presId="urn:microsoft.com/office/officeart/2005/8/layout/hList2"/>
    <dgm:cxn modelId="{02A3B54B-4D63-4488-B1BD-91A201B8505E}" type="presOf" srcId="{F36875B8-15C1-446F-BD0E-62A427C8157C}" destId="{C9D76589-E3CF-489C-B603-DBB54B47A269}" srcOrd="0" destOrd="3" presId="urn:microsoft.com/office/officeart/2005/8/layout/hList2"/>
    <dgm:cxn modelId="{1C0E3C1D-D427-4408-83C1-94CED753361C}" type="presOf" srcId="{4697A6AC-49BE-4460-8C19-0E30BA9895E2}" destId="{C9D76589-E3CF-489C-B603-DBB54B47A269}" srcOrd="0" destOrd="1" presId="urn:microsoft.com/office/officeart/2005/8/layout/hList2"/>
    <dgm:cxn modelId="{E6B2B62B-D3E2-42F2-98BF-C3435D4D65BC}" srcId="{03F8E7FE-F807-4D4E-BD2D-1EF5D00A0A47}" destId="{15801559-5F38-40BE-A681-E2982F3FC938}" srcOrd="2" destOrd="0" parTransId="{0DBF6E6B-36E2-4BE9-A355-18FAF33C1AD6}" sibTransId="{CCE78881-3029-4127-AF14-B85D3461E3A1}"/>
    <dgm:cxn modelId="{C29E3FD1-AF50-4E13-8328-6B756348564B}" srcId="{03F8E7FE-F807-4D4E-BD2D-1EF5D00A0A47}" destId="{72FA5CC0-AABE-4F1C-841A-4BB498301020}" srcOrd="3" destOrd="0" parTransId="{07466F4A-E2F8-4AAD-879F-85909BEAE650}" sibTransId="{53FAD196-BE45-4DDB-895C-3BD938674E24}"/>
    <dgm:cxn modelId="{50ED131C-9F7E-4E9F-B626-2762B18608C4}" type="presOf" srcId="{AFDB78CD-2DFE-40A9-899B-9E913ACC40EA}" destId="{80E8D599-8943-4D1C-81AF-C97362043CC8}" srcOrd="0" destOrd="1" presId="urn:microsoft.com/office/officeart/2005/8/layout/hList2"/>
    <dgm:cxn modelId="{89BB38FE-B3FD-49BF-97B8-6285A6FE57B8}" type="presOf" srcId="{76FCE4C9-51C8-4927-99C4-577E125E0050}" destId="{D157754F-6742-46D2-BAE3-91D29106E09C}" srcOrd="0" destOrd="4" presId="urn:microsoft.com/office/officeart/2005/8/layout/hList2"/>
    <dgm:cxn modelId="{62F680A6-82D6-421F-BC6A-CC84F8DD59DE}" srcId="{DAC1494A-F395-4B28-A9BD-0952F652EE93}" destId="{DF0A606F-9864-4B72-BBC4-472EC0BE957F}" srcOrd="0" destOrd="0" parTransId="{842EFB58-8862-4DAB-9E35-CEEDF59FD7D5}" sibTransId="{F3A28602-492C-4234-B6C7-957181E05F0D}"/>
    <dgm:cxn modelId="{AEF7F2E2-994F-4E73-BC62-9926E43BBACB}" srcId="{CFE2E39D-CBB2-418A-9C08-B968F7C7D44E}" destId="{65D1D60C-4E31-4464-8E93-1604767E92AA}" srcOrd="2" destOrd="0" parTransId="{006069CB-A51F-4090-9F8C-2AF7982B2AA0}" sibTransId="{CA030C83-9ED9-44D2-85A3-8A67F0BCD316}"/>
    <dgm:cxn modelId="{85A7929E-4369-40AC-AE0F-5BDDDFBEE9A5}" type="presOf" srcId="{DF0A606F-9864-4B72-BBC4-472EC0BE957F}" destId="{D157754F-6742-46D2-BAE3-91D29106E09C}" srcOrd="0" destOrd="0" presId="urn:microsoft.com/office/officeart/2005/8/layout/hList2"/>
    <dgm:cxn modelId="{0ADA9C28-1412-4661-AF69-0BF9F14227D3}" type="presOf" srcId="{15801559-5F38-40BE-A681-E2982F3FC938}" destId="{80E8D599-8943-4D1C-81AF-C97362043CC8}" srcOrd="0" destOrd="2" presId="urn:microsoft.com/office/officeart/2005/8/layout/hList2"/>
    <dgm:cxn modelId="{951E55D5-4C1E-40D9-8973-01E9A285E3D2}" srcId="{CFE2E39D-CBB2-418A-9C08-B968F7C7D44E}" destId="{F36875B8-15C1-446F-BD0E-62A427C8157C}" srcOrd="3" destOrd="0" parTransId="{6EA93B74-E8F5-4C7E-8729-486027A55A36}" sibTransId="{8923CE57-0B4B-4B90-BB4C-B7CE568682F2}"/>
    <dgm:cxn modelId="{E40EA698-80C9-4382-B80D-0285B84099E6}" srcId="{DAC1494A-F395-4B28-A9BD-0952F652EE93}" destId="{76FCE4C9-51C8-4927-99C4-577E125E0050}" srcOrd="4" destOrd="0" parTransId="{5C032BCF-2BFA-4085-84B4-FFBD8AD24EA9}" sibTransId="{8E75EB49-2471-4F2A-AFE0-2B7C80F303F2}"/>
    <dgm:cxn modelId="{67349A42-B84B-4C7D-BE41-D33FBF6E8E6A}" type="presOf" srcId="{03F8E7FE-F807-4D4E-BD2D-1EF5D00A0A47}" destId="{99B674D0-16BC-4DAC-9049-F8800749A43D}" srcOrd="0" destOrd="0" presId="urn:microsoft.com/office/officeart/2005/8/layout/hList2"/>
    <dgm:cxn modelId="{F87E021F-390F-4B32-B3E9-3CAD9166BF4A}" srcId="{03F8E7FE-F807-4D4E-BD2D-1EF5D00A0A47}" destId="{286D6A27-8B2D-4F92-AA8A-FC1DCFF81265}" srcOrd="5" destOrd="0" parTransId="{CC790F86-3BDF-412C-80C4-39EE9E7EF743}" sibTransId="{FDE05595-C141-435F-977B-C25EA1BAE05A}"/>
    <dgm:cxn modelId="{7E95A830-D3F9-40E4-8DBC-49CC5645B215}" type="presOf" srcId="{72FA5CC0-AABE-4F1C-841A-4BB498301020}" destId="{80E8D599-8943-4D1C-81AF-C97362043CC8}" srcOrd="0" destOrd="3" presId="urn:microsoft.com/office/officeart/2005/8/layout/hList2"/>
    <dgm:cxn modelId="{052FCA9F-F746-411F-AB17-2199CFCD7D97}" type="presOf" srcId="{B26AC88B-E46B-4E0C-A054-F42F91CAB0A4}" destId="{19D38905-B4D2-4E13-8922-5BAB0566C5EE}" srcOrd="0" destOrd="0" presId="urn:microsoft.com/office/officeart/2005/8/layout/hList2"/>
    <dgm:cxn modelId="{C5507FAD-2933-4143-92C5-92639C071FBD}" srcId="{CFE2E39D-CBB2-418A-9C08-B968F7C7D44E}" destId="{4697A6AC-49BE-4460-8C19-0E30BA9895E2}" srcOrd="1" destOrd="0" parTransId="{3C3215FD-908E-4CFB-8869-75C4FCA43864}" sibTransId="{9DD44C59-ABD3-4483-AD8A-855A9F0410C8}"/>
    <dgm:cxn modelId="{6DF04532-B948-449F-81BC-C47E73219852}" srcId="{DAC1494A-F395-4B28-A9BD-0952F652EE93}" destId="{DDEF4EC7-00EA-4B56-920A-DCCCB64EC86A}" srcOrd="1" destOrd="0" parTransId="{30F20BFC-ABFD-4E5C-AC8E-6340CD12BC34}" sibTransId="{83AFB987-7486-44A2-B7FF-297340433718}"/>
    <dgm:cxn modelId="{1156793E-904E-4CC5-BECF-93F56DF554D7}" type="presOf" srcId="{783C512C-0BA7-42F8-8EEA-17E6EE798B50}" destId="{D157754F-6742-46D2-BAE3-91D29106E09C}" srcOrd="0" destOrd="2" presId="urn:microsoft.com/office/officeart/2005/8/layout/hList2"/>
    <dgm:cxn modelId="{E42A8F4B-0D25-4439-BDAD-D340EA313E1A}" type="presOf" srcId="{D9B6E717-F9A4-4908-926F-712EF527608F}" destId="{C9D76589-E3CF-489C-B603-DBB54B47A269}" srcOrd="0" destOrd="0" presId="urn:microsoft.com/office/officeart/2005/8/layout/hList2"/>
    <dgm:cxn modelId="{D2D2ED34-AB25-4A45-A05C-D9CA8DF92DD0}" srcId="{03F8E7FE-F807-4D4E-BD2D-1EF5D00A0A47}" destId="{B717A2E5-F032-4440-8F92-73C7143CA9D9}" srcOrd="4" destOrd="0" parTransId="{76EF4A02-6607-479B-96F6-2431AFCA5136}" sibTransId="{513D1331-82F7-4FD3-9BE2-5A4D54B2AB74}"/>
    <dgm:cxn modelId="{6845ADDA-35BA-4321-B1BA-00E48CA2CBA7}" srcId="{B26AC88B-E46B-4E0C-A054-F42F91CAB0A4}" destId="{DAC1494A-F395-4B28-A9BD-0952F652EE93}" srcOrd="0" destOrd="0" parTransId="{89A47DFB-BBF6-4E91-87AC-9E1685BE4EDE}" sibTransId="{4A41C74E-0EF9-4993-89DE-0135852406FE}"/>
    <dgm:cxn modelId="{508FC004-8623-4AD2-92E7-86E0E3568986}" srcId="{CFE2E39D-CBB2-418A-9C08-B968F7C7D44E}" destId="{D9B6E717-F9A4-4908-926F-712EF527608F}" srcOrd="0" destOrd="0" parTransId="{6A98E548-1B1C-4F05-8194-216C8819AD29}" sibTransId="{D86E6A10-0D1D-48D5-A2DB-D980C3077C96}"/>
    <dgm:cxn modelId="{735C334D-7E5A-4472-9AD2-C2964D8BBF51}" type="presOf" srcId="{B717A2E5-F032-4440-8F92-73C7143CA9D9}" destId="{80E8D599-8943-4D1C-81AF-C97362043CC8}" srcOrd="0" destOrd="4" presId="urn:microsoft.com/office/officeart/2005/8/layout/hList2"/>
    <dgm:cxn modelId="{6D8A28C2-D33E-4571-84E3-4813E8BE9B8E}" srcId="{B26AC88B-E46B-4E0C-A054-F42F91CAB0A4}" destId="{CFE2E39D-CBB2-418A-9C08-B968F7C7D44E}" srcOrd="1" destOrd="0" parTransId="{733B55BD-40B9-4F10-9943-6C2E33C67265}" sibTransId="{BC485E53-0B69-4708-81A5-FB2F2150175C}"/>
    <dgm:cxn modelId="{2735F446-C95D-437A-998C-929109A65D84}" srcId="{03F8E7FE-F807-4D4E-BD2D-1EF5D00A0A47}" destId="{AFDB78CD-2DFE-40A9-899B-9E913ACC40EA}" srcOrd="1" destOrd="0" parTransId="{23026B1D-5839-444B-8F4A-9E215EC1E518}" sibTransId="{09540453-E813-442B-9622-28AC4712C09A}"/>
    <dgm:cxn modelId="{5F71CDEE-D588-4352-AAD8-3CE118EB165C}" type="presOf" srcId="{9DBF9B0F-63FF-440F-8297-70BD114BE15D}" destId="{D157754F-6742-46D2-BAE3-91D29106E09C}" srcOrd="0" destOrd="3" presId="urn:microsoft.com/office/officeart/2005/8/layout/hList2"/>
    <dgm:cxn modelId="{8CEB8B67-05AD-4C7E-B527-AC872A2CD267}" type="presOf" srcId="{DAC1494A-F395-4B28-A9BD-0952F652EE93}" destId="{4AAD0DDE-93E8-48F3-8701-DCEF5BC401D3}" srcOrd="0" destOrd="0" presId="urn:microsoft.com/office/officeart/2005/8/layout/hList2"/>
    <dgm:cxn modelId="{8058BA48-CAD3-4A27-BA9E-5A4954A7466D}" srcId="{03F8E7FE-F807-4D4E-BD2D-1EF5D00A0A47}" destId="{EA7A62FC-BFE5-48E8-A6C4-3CF6FFFC77C5}" srcOrd="0" destOrd="0" parTransId="{C2A01F43-53CE-4C63-B425-D6C4024FDA35}" sibTransId="{6521EE90-AFA9-4F5C-9CE0-172BEA267B8A}"/>
    <dgm:cxn modelId="{E7D607D2-8304-4371-9E88-865467059AD7}" type="presOf" srcId="{286D6A27-8B2D-4F92-AA8A-FC1DCFF81265}" destId="{80E8D599-8943-4D1C-81AF-C97362043CC8}" srcOrd="0" destOrd="5" presId="urn:microsoft.com/office/officeart/2005/8/layout/hList2"/>
    <dgm:cxn modelId="{4AB3162D-E8A5-42A0-A657-03CC90F87DB9}" srcId="{B26AC88B-E46B-4E0C-A054-F42F91CAB0A4}" destId="{03F8E7FE-F807-4D4E-BD2D-1EF5D00A0A47}" srcOrd="2" destOrd="0" parTransId="{73807CA4-416C-4A71-A546-FB0320D87AA7}" sibTransId="{822578C3-2D10-4FC4-BECA-93CF6CDC78D1}"/>
    <dgm:cxn modelId="{4A708B24-1B10-44DF-A21B-48C67CF2489D}" type="presParOf" srcId="{19D38905-B4D2-4E13-8922-5BAB0566C5EE}" destId="{925E40F4-3803-4A0D-9FD0-373437092CCD}" srcOrd="0" destOrd="0" presId="urn:microsoft.com/office/officeart/2005/8/layout/hList2"/>
    <dgm:cxn modelId="{C504C3FA-902E-4328-8B6D-85E5DE2EB583}" type="presParOf" srcId="{925E40F4-3803-4A0D-9FD0-373437092CCD}" destId="{EE118485-6C78-4A8C-8307-232C8A7FD45F}" srcOrd="0" destOrd="0" presId="urn:microsoft.com/office/officeart/2005/8/layout/hList2"/>
    <dgm:cxn modelId="{38719DE0-DE06-4670-81F3-53894366D46F}" type="presParOf" srcId="{925E40F4-3803-4A0D-9FD0-373437092CCD}" destId="{D157754F-6742-46D2-BAE3-91D29106E09C}" srcOrd="1" destOrd="0" presId="urn:microsoft.com/office/officeart/2005/8/layout/hList2"/>
    <dgm:cxn modelId="{7446A3F2-29FC-4AEB-AC27-87347E1DFECC}" type="presParOf" srcId="{925E40F4-3803-4A0D-9FD0-373437092CCD}" destId="{4AAD0DDE-93E8-48F3-8701-DCEF5BC401D3}" srcOrd="2" destOrd="0" presId="urn:microsoft.com/office/officeart/2005/8/layout/hList2"/>
    <dgm:cxn modelId="{435C3E9F-A030-46C7-A0EB-13A45569E6DE}" type="presParOf" srcId="{19D38905-B4D2-4E13-8922-5BAB0566C5EE}" destId="{6C64A50E-CFC2-4215-9E4E-092953D1ECC2}" srcOrd="1" destOrd="0" presId="urn:microsoft.com/office/officeart/2005/8/layout/hList2"/>
    <dgm:cxn modelId="{8C80E7C5-015D-4C04-A6C1-799AD30DE75F}" type="presParOf" srcId="{19D38905-B4D2-4E13-8922-5BAB0566C5EE}" destId="{7275124A-4F42-400A-8084-54ED6E16BA6B}" srcOrd="2" destOrd="0" presId="urn:microsoft.com/office/officeart/2005/8/layout/hList2"/>
    <dgm:cxn modelId="{0A365593-F5FF-40FC-B354-EF1D85C97DE1}" type="presParOf" srcId="{7275124A-4F42-400A-8084-54ED6E16BA6B}" destId="{A36EA52B-AB0E-4389-9F84-1EDB2B1B9C8B}" srcOrd="0" destOrd="0" presId="urn:microsoft.com/office/officeart/2005/8/layout/hList2"/>
    <dgm:cxn modelId="{B2E1FCBF-5E36-4F88-9B73-B4C3CF8D9B8E}" type="presParOf" srcId="{7275124A-4F42-400A-8084-54ED6E16BA6B}" destId="{C9D76589-E3CF-489C-B603-DBB54B47A269}" srcOrd="1" destOrd="0" presId="urn:microsoft.com/office/officeart/2005/8/layout/hList2"/>
    <dgm:cxn modelId="{90F4E031-B68E-4C98-8DC3-7284A45B754D}" type="presParOf" srcId="{7275124A-4F42-400A-8084-54ED6E16BA6B}" destId="{87008FB6-6F74-4D0F-A196-9F0007EB9607}" srcOrd="2" destOrd="0" presId="urn:microsoft.com/office/officeart/2005/8/layout/hList2"/>
    <dgm:cxn modelId="{20400E63-B1B0-400D-BB27-80C2FAA5FAFC}" type="presParOf" srcId="{19D38905-B4D2-4E13-8922-5BAB0566C5EE}" destId="{0023899D-8C8A-4836-A94A-23A0D3A33BF9}" srcOrd="3" destOrd="0" presId="urn:microsoft.com/office/officeart/2005/8/layout/hList2"/>
    <dgm:cxn modelId="{0E222B7F-A79B-4D16-8437-8DABFA1B01AA}" type="presParOf" srcId="{19D38905-B4D2-4E13-8922-5BAB0566C5EE}" destId="{8875F432-B8E5-4462-9BC9-2DA4E1B2F037}" srcOrd="4" destOrd="0" presId="urn:microsoft.com/office/officeart/2005/8/layout/hList2"/>
    <dgm:cxn modelId="{B463AE60-A271-4E89-BCAA-8BAEAE9A1306}" type="presParOf" srcId="{8875F432-B8E5-4462-9BC9-2DA4E1B2F037}" destId="{1DFFFC69-52FD-429F-9366-242F68579CA0}" srcOrd="0" destOrd="0" presId="urn:microsoft.com/office/officeart/2005/8/layout/hList2"/>
    <dgm:cxn modelId="{AE6E0936-3108-4325-BF9F-2F9B341604D5}" type="presParOf" srcId="{8875F432-B8E5-4462-9BC9-2DA4E1B2F037}" destId="{80E8D599-8943-4D1C-81AF-C97362043CC8}" srcOrd="1" destOrd="0" presId="urn:microsoft.com/office/officeart/2005/8/layout/hList2"/>
    <dgm:cxn modelId="{75145E18-8D0B-4737-A017-4608AF05B5B7}" type="presParOf" srcId="{8875F432-B8E5-4462-9BC9-2DA4E1B2F037}" destId="{99B674D0-16BC-4DAC-9049-F8800749A43D}"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AD0DDE-93E8-48F3-8701-DCEF5BC401D3}">
      <dsp:nvSpPr>
        <dsp:cNvPr id="0" name=""/>
        <dsp:cNvSpPr/>
      </dsp:nvSpPr>
      <dsp:spPr>
        <a:xfrm rot="16200000">
          <a:off x="-1887815" y="2843188"/>
          <a:ext cx="4324800" cy="352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10604" bIns="0" numCol="1" spcCol="1270" anchor="t" anchorCtr="0">
          <a:noAutofit/>
        </a:bodyPr>
        <a:lstStyle/>
        <a:p>
          <a:pPr lvl="0" algn="ctr" defTabSz="1422400">
            <a:lnSpc>
              <a:spcPct val="90000"/>
            </a:lnSpc>
            <a:spcBef>
              <a:spcPct val="0"/>
            </a:spcBef>
            <a:spcAft>
              <a:spcPct val="35000"/>
            </a:spcAft>
          </a:pPr>
          <a:r>
            <a:rPr lang="ru-RU" sz="3200" b="1" u="none" kern="1200" dirty="0" err="1" smtClean="0">
              <a:latin typeface="Times New Roman" pitchFamily="18" charset="0"/>
              <a:cs typeface="Times New Roman" pitchFamily="18" charset="0"/>
            </a:rPr>
            <a:t>Визуал</a:t>
          </a:r>
          <a:r>
            <a:rPr lang="ru-RU" sz="3200" b="1" u="none" kern="1200" dirty="0" smtClean="0">
              <a:latin typeface="Times New Roman" pitchFamily="18" charset="0"/>
              <a:cs typeface="Times New Roman" pitchFamily="18" charset="0"/>
            </a:rPr>
            <a:t> (зритель)</a:t>
          </a:r>
        </a:p>
        <a:p>
          <a:pPr lvl="0" algn="l" defTabSz="1422400">
            <a:lnSpc>
              <a:spcPct val="90000"/>
            </a:lnSpc>
            <a:spcBef>
              <a:spcPct val="0"/>
            </a:spcBef>
            <a:spcAft>
              <a:spcPct val="35000"/>
            </a:spcAft>
          </a:pPr>
          <a:r>
            <a:rPr lang="ru-RU" sz="1600" kern="1200" dirty="0" smtClean="0">
              <a:latin typeface="Times New Roman" pitchFamily="18" charset="0"/>
              <a:cs typeface="Times New Roman" pitchFamily="18" charset="0"/>
            </a:rPr>
            <a:t>- </a:t>
          </a:r>
          <a:r>
            <a:rPr lang="ru-RU" sz="2000" kern="1200" dirty="0" smtClean="0">
              <a:latin typeface="Times New Roman" pitchFamily="18" charset="0"/>
              <a:cs typeface="Times New Roman" pitchFamily="18" charset="0"/>
            </a:rPr>
            <a:t>Схемы, таблицы</a:t>
          </a:r>
        </a:p>
        <a:p>
          <a:pPr lvl="0" algn="l" defTabSz="1422400">
            <a:lnSpc>
              <a:spcPct val="90000"/>
            </a:lnSpc>
            <a:spcBef>
              <a:spcPct val="0"/>
            </a:spcBef>
            <a:spcAft>
              <a:spcPct val="35000"/>
            </a:spcAft>
          </a:pPr>
          <a:r>
            <a:rPr lang="ru-RU" sz="2000" kern="1200" dirty="0" smtClean="0">
              <a:latin typeface="Times New Roman" pitchFamily="18" charset="0"/>
              <a:cs typeface="Times New Roman" pitchFamily="18" charset="0"/>
            </a:rPr>
            <a:t>- Задания на время</a:t>
          </a:r>
        </a:p>
        <a:p>
          <a:pPr lvl="0" algn="l" defTabSz="1422400">
            <a:lnSpc>
              <a:spcPct val="90000"/>
            </a:lnSpc>
            <a:spcBef>
              <a:spcPct val="0"/>
            </a:spcBef>
            <a:spcAft>
              <a:spcPct val="35000"/>
            </a:spcAft>
          </a:pPr>
          <a:r>
            <a:rPr lang="ru-RU" sz="2000" kern="1200" dirty="0" smtClean="0">
              <a:latin typeface="Times New Roman" pitchFamily="18" charset="0"/>
              <a:cs typeface="Times New Roman" pitchFamily="18" charset="0"/>
            </a:rPr>
            <a:t>- Задания по образцу</a:t>
          </a:r>
        </a:p>
        <a:p>
          <a:pPr lvl="0" algn="l" defTabSz="1422400">
            <a:lnSpc>
              <a:spcPct val="90000"/>
            </a:lnSpc>
            <a:spcBef>
              <a:spcPct val="0"/>
            </a:spcBef>
            <a:spcAft>
              <a:spcPct val="35000"/>
            </a:spcAft>
          </a:pPr>
          <a:r>
            <a:rPr lang="ru-RU" sz="2000" kern="1200" dirty="0" smtClean="0">
              <a:latin typeface="Times New Roman" pitchFamily="18" charset="0"/>
              <a:cs typeface="Times New Roman" pitchFamily="18" charset="0"/>
            </a:rPr>
            <a:t>- Сочинение-описание</a:t>
          </a:r>
        </a:p>
        <a:p>
          <a:pPr lvl="0" algn="l" defTabSz="1422400">
            <a:lnSpc>
              <a:spcPct val="90000"/>
            </a:lnSpc>
            <a:spcBef>
              <a:spcPct val="0"/>
            </a:spcBef>
            <a:spcAft>
              <a:spcPct val="35000"/>
            </a:spcAft>
          </a:pPr>
          <a:r>
            <a:rPr lang="ru-RU" sz="2000" kern="1200" dirty="0" smtClean="0">
              <a:latin typeface="Times New Roman" pitchFamily="18" charset="0"/>
              <a:cs typeface="Times New Roman" pitchFamily="18" charset="0"/>
            </a:rPr>
            <a:t>- Работа в группе</a:t>
          </a:r>
          <a:endParaRPr lang="ru-RU" sz="2000" kern="1200" dirty="0">
            <a:latin typeface="Times New Roman" pitchFamily="18" charset="0"/>
            <a:cs typeface="Times New Roman" pitchFamily="18" charset="0"/>
          </a:endParaRPr>
        </a:p>
      </dsp:txBody>
      <dsp:txXfrm>
        <a:off x="-1887815" y="2843188"/>
        <a:ext cx="4324800" cy="352181"/>
      </dsp:txXfrm>
    </dsp:sp>
    <dsp:sp modelId="{D157754F-6742-46D2-BAE3-91D29106E09C}">
      <dsp:nvSpPr>
        <dsp:cNvPr id="0" name=""/>
        <dsp:cNvSpPr/>
      </dsp:nvSpPr>
      <dsp:spPr>
        <a:xfrm>
          <a:off x="515661" y="852770"/>
          <a:ext cx="2562236" cy="432480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310604" rIns="170688" bIns="170688" numCol="1" spcCol="1270" anchor="t" anchorCtr="0">
          <a:noAutofit/>
        </a:bodyPr>
        <a:lstStyle/>
        <a:p>
          <a:pPr marL="228600" lvl="1" indent="-228600" algn="l" defTabSz="1066800">
            <a:lnSpc>
              <a:spcPct val="100000"/>
            </a:lnSpc>
            <a:spcBef>
              <a:spcPct val="0"/>
            </a:spcBef>
            <a:spcAft>
              <a:spcPct val="15000"/>
            </a:spcAft>
            <a:buChar char="••"/>
          </a:pPr>
          <a:r>
            <a:rPr lang="ru-RU" sz="2400" kern="1200" dirty="0" smtClean="0">
              <a:latin typeface="Times New Roman" pitchFamily="18" charset="0"/>
              <a:cs typeface="Times New Roman" pitchFamily="18" charset="0"/>
            </a:rPr>
            <a:t>Задание на время</a:t>
          </a:r>
          <a:endParaRPr lang="ru-RU" sz="2400" kern="1200" dirty="0">
            <a:latin typeface="Times New Roman" pitchFamily="18" charset="0"/>
            <a:cs typeface="Times New Roman" pitchFamily="18" charset="0"/>
          </a:endParaRPr>
        </a:p>
        <a:p>
          <a:pPr marL="228600" lvl="1" indent="-228600" algn="l" defTabSz="1066800">
            <a:lnSpc>
              <a:spcPct val="100000"/>
            </a:lnSpc>
            <a:spcBef>
              <a:spcPct val="0"/>
            </a:spcBef>
            <a:spcAft>
              <a:spcPct val="15000"/>
            </a:spcAft>
            <a:buChar char="••"/>
          </a:pPr>
          <a:r>
            <a:rPr lang="ru-RU" sz="2400" kern="1200" dirty="0" smtClean="0">
              <a:latin typeface="Times New Roman" pitchFamily="18" charset="0"/>
              <a:cs typeface="Times New Roman" pitchFamily="18" charset="0"/>
            </a:rPr>
            <a:t>Таблицы, схемы, карточки</a:t>
          </a:r>
          <a:endParaRPr lang="ru-RU" sz="2400" kern="1200" dirty="0">
            <a:latin typeface="Times New Roman" pitchFamily="18" charset="0"/>
            <a:cs typeface="Times New Roman" pitchFamily="18" charset="0"/>
          </a:endParaRPr>
        </a:p>
        <a:p>
          <a:pPr marL="228600" lvl="1" indent="-228600" algn="l" defTabSz="1066800">
            <a:lnSpc>
              <a:spcPct val="100000"/>
            </a:lnSpc>
            <a:spcBef>
              <a:spcPct val="0"/>
            </a:spcBef>
            <a:spcAft>
              <a:spcPct val="15000"/>
            </a:spcAft>
            <a:buChar char="••"/>
          </a:pPr>
          <a:r>
            <a:rPr lang="ru-RU" sz="2400" kern="1200" dirty="0" smtClean="0">
              <a:latin typeface="Times New Roman" pitchFamily="18" charset="0"/>
              <a:cs typeface="Times New Roman" pitchFamily="18" charset="0"/>
            </a:rPr>
            <a:t>Задания по образцу</a:t>
          </a:r>
          <a:endParaRPr lang="ru-RU" sz="2400" kern="1200" dirty="0">
            <a:latin typeface="Times New Roman" pitchFamily="18" charset="0"/>
            <a:cs typeface="Times New Roman" pitchFamily="18" charset="0"/>
          </a:endParaRPr>
        </a:p>
        <a:p>
          <a:pPr marL="228600" lvl="1" indent="-228600" algn="l" defTabSz="1066800">
            <a:lnSpc>
              <a:spcPct val="100000"/>
            </a:lnSpc>
            <a:spcBef>
              <a:spcPct val="0"/>
            </a:spcBef>
            <a:spcAft>
              <a:spcPct val="15000"/>
            </a:spcAft>
            <a:buChar char="••"/>
          </a:pPr>
          <a:r>
            <a:rPr lang="ru-RU" sz="2400" kern="1200" dirty="0" smtClean="0">
              <a:latin typeface="Times New Roman" pitchFamily="18" charset="0"/>
              <a:cs typeface="Times New Roman" pitchFamily="18" charset="0"/>
            </a:rPr>
            <a:t>Сочинение – описание</a:t>
          </a:r>
          <a:endParaRPr lang="ru-RU" sz="2400" kern="1200" dirty="0">
            <a:latin typeface="Times New Roman" pitchFamily="18" charset="0"/>
            <a:cs typeface="Times New Roman" pitchFamily="18" charset="0"/>
          </a:endParaRPr>
        </a:p>
        <a:p>
          <a:pPr marL="228600" lvl="1" indent="-228600" algn="l" defTabSz="1066800">
            <a:lnSpc>
              <a:spcPct val="100000"/>
            </a:lnSpc>
            <a:spcBef>
              <a:spcPct val="0"/>
            </a:spcBef>
            <a:spcAft>
              <a:spcPct val="15000"/>
            </a:spcAft>
            <a:buChar char="••"/>
          </a:pPr>
          <a:r>
            <a:rPr lang="ru-RU" sz="2400" kern="1200" dirty="0" smtClean="0">
              <a:latin typeface="Times New Roman" pitchFamily="18" charset="0"/>
              <a:cs typeface="Times New Roman" pitchFamily="18" charset="0"/>
            </a:rPr>
            <a:t>Зрительный диктант </a:t>
          </a:r>
          <a:endParaRPr lang="ru-RU" sz="2400" kern="1200" dirty="0">
            <a:latin typeface="Times New Roman" pitchFamily="18" charset="0"/>
            <a:cs typeface="Times New Roman" pitchFamily="18" charset="0"/>
          </a:endParaRPr>
        </a:p>
      </dsp:txBody>
      <dsp:txXfrm>
        <a:off x="515661" y="852770"/>
        <a:ext cx="2562236" cy="4324800"/>
      </dsp:txXfrm>
    </dsp:sp>
    <dsp:sp modelId="{EE118485-6C78-4A8C-8307-232C8A7FD45F}">
      <dsp:nvSpPr>
        <dsp:cNvPr id="0" name=""/>
        <dsp:cNvSpPr/>
      </dsp:nvSpPr>
      <dsp:spPr>
        <a:xfrm>
          <a:off x="238052" y="377468"/>
          <a:ext cx="704362" cy="704362"/>
        </a:xfrm>
        <a:prstGeom prst="rect">
          <a:avLst/>
        </a:prstGeom>
        <a:solidFill>
          <a:schemeClr val="accent1">
            <a:tint val="4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008FB6-6F74-4D0F-A196-9F0007EB9607}">
      <dsp:nvSpPr>
        <dsp:cNvPr id="0" name=""/>
        <dsp:cNvSpPr/>
      </dsp:nvSpPr>
      <dsp:spPr>
        <a:xfrm rot="16200000">
          <a:off x="1462943" y="2536751"/>
          <a:ext cx="4324800" cy="956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10604" bIns="0" numCol="1" spcCol="1270" anchor="t" anchorCtr="0">
          <a:noAutofit/>
        </a:bodyPr>
        <a:lstStyle/>
        <a:p>
          <a:pPr lvl="0" algn="ctr" defTabSz="1422400">
            <a:lnSpc>
              <a:spcPct val="100000"/>
            </a:lnSpc>
            <a:spcBef>
              <a:spcPct val="0"/>
            </a:spcBef>
            <a:spcAft>
              <a:spcPts val="0"/>
            </a:spcAft>
          </a:pPr>
          <a:r>
            <a:rPr lang="ru-RU" sz="3200" b="1" kern="1200" dirty="0" err="1" smtClean="0">
              <a:latin typeface="Times New Roman" pitchFamily="18" charset="0"/>
              <a:cs typeface="Times New Roman" pitchFamily="18" charset="0"/>
            </a:rPr>
            <a:t>Кинестет</a:t>
          </a:r>
          <a:r>
            <a:rPr lang="ru-RU" sz="3200" b="1" kern="1200" dirty="0" smtClean="0">
              <a:latin typeface="Times New Roman" pitchFamily="18" charset="0"/>
              <a:cs typeface="Times New Roman" pitchFamily="18" charset="0"/>
            </a:rPr>
            <a:t> (деятель)</a:t>
          </a:r>
        </a:p>
      </dsp:txBody>
      <dsp:txXfrm>
        <a:off x="1462943" y="2536751"/>
        <a:ext cx="4324800" cy="956837"/>
      </dsp:txXfrm>
    </dsp:sp>
    <dsp:sp modelId="{C9D76589-E3CF-489C-B603-DBB54B47A269}">
      <dsp:nvSpPr>
        <dsp:cNvPr id="0" name=""/>
        <dsp:cNvSpPr/>
      </dsp:nvSpPr>
      <dsp:spPr>
        <a:xfrm>
          <a:off x="3614833" y="842347"/>
          <a:ext cx="2226914" cy="432480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310604" rIns="170688" bIns="170688" numCol="1" spcCol="1270" anchor="t" anchorCtr="0">
          <a:noAutofit/>
        </a:bodyPr>
        <a:lstStyle/>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Тезисы, краткие конспекты</a:t>
          </a:r>
          <a:endParaRPr lang="ru-RU" sz="2400" kern="1200" dirty="0"/>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Задания на время</a:t>
          </a: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Задания на исправление ошибок</a:t>
          </a: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Сочинение-ассоциации</a:t>
          </a: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Работа в группе</a:t>
          </a:r>
          <a:endParaRPr lang="ru-RU" sz="2400" kern="1200" dirty="0">
            <a:latin typeface="Times New Roman" pitchFamily="18" charset="0"/>
            <a:cs typeface="Times New Roman" pitchFamily="18" charset="0"/>
          </a:endParaRPr>
        </a:p>
      </dsp:txBody>
      <dsp:txXfrm>
        <a:off x="3614833" y="842347"/>
        <a:ext cx="2226914" cy="4324800"/>
      </dsp:txXfrm>
    </dsp:sp>
    <dsp:sp modelId="{A36EA52B-AB0E-4389-9F84-1EDB2B1B9C8B}">
      <dsp:nvSpPr>
        <dsp:cNvPr id="0" name=""/>
        <dsp:cNvSpPr/>
      </dsp:nvSpPr>
      <dsp:spPr>
        <a:xfrm>
          <a:off x="3498991" y="377468"/>
          <a:ext cx="704362" cy="704362"/>
        </a:xfrm>
        <a:prstGeom prst="rect">
          <a:avLst/>
        </a:prstGeom>
        <a:solidFill>
          <a:schemeClr val="accent1">
            <a:tint val="4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9B674D0-16BC-4DAC-9049-F8800749A43D}">
      <dsp:nvSpPr>
        <dsp:cNvPr id="0" name=""/>
        <dsp:cNvSpPr/>
      </dsp:nvSpPr>
      <dsp:spPr>
        <a:xfrm rot="16200000">
          <a:off x="3835903" y="2832333"/>
          <a:ext cx="4324800" cy="352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10604" bIns="0" numCol="1" spcCol="1270" anchor="t" anchorCtr="0">
          <a:noAutofit/>
        </a:bodyPr>
        <a:lstStyle/>
        <a:p>
          <a:pPr lvl="0" algn="ctr" defTabSz="1422400">
            <a:lnSpc>
              <a:spcPct val="90000"/>
            </a:lnSpc>
            <a:spcBef>
              <a:spcPct val="0"/>
            </a:spcBef>
            <a:spcAft>
              <a:spcPct val="35000"/>
            </a:spcAft>
          </a:pPr>
          <a:r>
            <a:rPr lang="ru-RU" sz="3200" b="1" u="none" kern="1200" dirty="0" err="1" smtClean="0">
              <a:latin typeface="Times New Roman" pitchFamily="18" charset="0"/>
              <a:cs typeface="Times New Roman" pitchFamily="18" charset="0"/>
            </a:rPr>
            <a:t>Аудиал</a:t>
          </a:r>
          <a:r>
            <a:rPr lang="ru-RU" sz="3200" b="1" u="none" kern="1200" dirty="0" smtClean="0">
              <a:latin typeface="Times New Roman" pitchFamily="18" charset="0"/>
              <a:cs typeface="Times New Roman" pitchFamily="18" charset="0"/>
            </a:rPr>
            <a:t> (слушатель)</a:t>
          </a:r>
        </a:p>
      </dsp:txBody>
      <dsp:txXfrm>
        <a:off x="3835903" y="2832333"/>
        <a:ext cx="4324800" cy="352181"/>
      </dsp:txXfrm>
    </dsp:sp>
    <dsp:sp modelId="{80E8D599-8943-4D1C-81AF-C97362043CC8}">
      <dsp:nvSpPr>
        <dsp:cNvPr id="0" name=""/>
        <dsp:cNvSpPr/>
      </dsp:nvSpPr>
      <dsp:spPr>
        <a:xfrm>
          <a:off x="6295722" y="842347"/>
          <a:ext cx="2447036" cy="4324800"/>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310604" rIns="170688" bIns="170688" numCol="1" spcCol="1270" anchor="t" anchorCtr="0">
          <a:noAutofit/>
        </a:bodyPr>
        <a:lstStyle/>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Многократное повторение, рифмованные правила</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Задания на время</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Логические задания</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Сочинение – рассуждение</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Обучение других</a:t>
          </a:r>
          <a:endParaRPr lang="ru-RU" sz="2400" kern="1200" dirty="0">
            <a:latin typeface="Times New Roman" pitchFamily="18" charset="0"/>
            <a:cs typeface="Times New Roman" pitchFamily="18" charset="0"/>
          </a:endParaRPr>
        </a:p>
        <a:p>
          <a:pPr marL="228600" lvl="1" indent="-228600" algn="l" defTabSz="977900">
            <a:lnSpc>
              <a:spcPct val="90000"/>
            </a:lnSpc>
            <a:spcBef>
              <a:spcPct val="0"/>
            </a:spcBef>
            <a:spcAft>
              <a:spcPct val="15000"/>
            </a:spcAft>
            <a:buChar char="••"/>
          </a:pPr>
          <a:endParaRPr lang="ru-RU" sz="2200" kern="1200" dirty="0"/>
        </a:p>
      </dsp:txBody>
      <dsp:txXfrm>
        <a:off x="6295722" y="842347"/>
        <a:ext cx="2447036" cy="4324800"/>
      </dsp:txXfrm>
    </dsp:sp>
    <dsp:sp modelId="{1DFFFC69-52FD-429F-9366-242F68579CA0}">
      <dsp:nvSpPr>
        <dsp:cNvPr id="0" name=""/>
        <dsp:cNvSpPr/>
      </dsp:nvSpPr>
      <dsp:spPr>
        <a:xfrm>
          <a:off x="6289941" y="377468"/>
          <a:ext cx="704362" cy="704362"/>
        </a:xfrm>
        <a:prstGeom prst="rect">
          <a:avLst/>
        </a:prstGeom>
        <a:solidFill>
          <a:schemeClr val="accent1">
            <a:tint val="4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A0DF8F9-850E-4FCA-AF7A-816DBFF6B520}" type="datetimeFigureOut">
              <a:rPr lang="ru-RU" smtClean="0"/>
              <a:t>22.08.2019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1568150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0DF8F9-850E-4FCA-AF7A-816DBFF6B520}" type="datetimeFigureOut">
              <a:rPr lang="ru-RU" smtClean="0"/>
              <a:t>22.08.2019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259074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0DF8F9-850E-4FCA-AF7A-816DBFF6B520}" type="datetimeFigureOut">
              <a:rPr lang="ru-RU" smtClean="0"/>
              <a:t>22.08.2019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3091863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0DF8F9-850E-4FCA-AF7A-816DBFF6B520}" type="datetimeFigureOut">
              <a:rPr lang="ru-RU" smtClean="0"/>
              <a:t>22.08.2019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2107292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A0DF8F9-850E-4FCA-AF7A-816DBFF6B520}" type="datetimeFigureOut">
              <a:rPr lang="ru-RU" smtClean="0"/>
              <a:t>22.08.2019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3582970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A0DF8F9-850E-4FCA-AF7A-816DBFF6B520}" type="datetimeFigureOut">
              <a:rPr lang="ru-RU" smtClean="0"/>
              <a:t>22.08.2019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554149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A0DF8F9-850E-4FCA-AF7A-816DBFF6B520}" type="datetimeFigureOut">
              <a:rPr lang="ru-RU" smtClean="0"/>
              <a:t>22.08.2019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1958335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A0DF8F9-850E-4FCA-AF7A-816DBFF6B520}" type="datetimeFigureOut">
              <a:rPr lang="ru-RU" smtClean="0"/>
              <a:t>22.08.2019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2700553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A0DF8F9-850E-4FCA-AF7A-816DBFF6B520}" type="datetimeFigureOut">
              <a:rPr lang="ru-RU" smtClean="0"/>
              <a:t>22.08.2019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1738859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0DF8F9-850E-4FCA-AF7A-816DBFF6B520}" type="datetimeFigureOut">
              <a:rPr lang="ru-RU" smtClean="0"/>
              <a:t>22.08.2019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243870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0DF8F9-850E-4FCA-AF7A-816DBFF6B520}" type="datetimeFigureOut">
              <a:rPr lang="ru-RU" smtClean="0"/>
              <a:t>22.08.2019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F7A5807-9687-402A-823E-486F3958D624}" type="slidenum">
              <a:rPr lang="ru-RU" smtClean="0"/>
              <a:t>‹#›</a:t>
            </a:fld>
            <a:endParaRPr lang="ru-RU"/>
          </a:p>
        </p:txBody>
      </p:sp>
    </p:spTree>
    <p:extLst>
      <p:ext uri="{BB962C8B-B14F-4D97-AF65-F5344CB8AC3E}">
        <p14:creationId xmlns:p14="http://schemas.microsoft.com/office/powerpoint/2010/main" val="2252945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0DF8F9-850E-4FCA-AF7A-816DBFF6B520}" type="datetimeFigureOut">
              <a:rPr lang="ru-RU" smtClean="0"/>
              <a:t>22.08.2019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7A5807-9687-402A-823E-486F3958D624}" type="slidenum">
              <a:rPr lang="ru-RU" smtClean="0"/>
              <a:t>‹#›</a:t>
            </a:fld>
            <a:endParaRPr lang="ru-RU"/>
          </a:p>
        </p:txBody>
      </p:sp>
    </p:spTree>
    <p:extLst>
      <p:ext uri="{BB962C8B-B14F-4D97-AF65-F5344CB8AC3E}">
        <p14:creationId xmlns:p14="http://schemas.microsoft.com/office/powerpoint/2010/main" val="41028203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Layout" Target="../diagrams/layout1.xml"/><Relationship Id="rId7" Type="http://schemas.openxmlformats.org/officeDocument/2006/relationships/image" Target="../media/image19.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25.gif"/><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ipi-vospriyatiya.jpeg"/>
          <p:cNvPicPr>
            <a:picLocks noChangeAspect="1" noChangeArrowheads="1"/>
          </p:cNvPicPr>
          <p:nvPr/>
        </p:nvPicPr>
        <p:blipFill rotWithShape="1">
          <a:blip r:embed="rId2">
            <a:extLst>
              <a:ext uri="{28A0092B-C50C-407E-A947-70E740481C1C}">
                <a14:useLocalDpi xmlns:a14="http://schemas.microsoft.com/office/drawing/2010/main" val="0"/>
              </a:ext>
            </a:extLst>
          </a:blip>
          <a:srcRect t="16933" b="66869"/>
          <a:stretch/>
        </p:blipFill>
        <p:spPr bwMode="auto">
          <a:xfrm>
            <a:off x="179512" y="805134"/>
            <a:ext cx="8856984" cy="5432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2936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Содержимое 2"/>
          <p:cNvSpPr>
            <a:spLocks noGrp="1"/>
          </p:cNvSpPr>
          <p:nvPr>
            <p:ph idx="1"/>
          </p:nvPr>
        </p:nvSpPr>
        <p:spPr>
          <a:xfrm>
            <a:off x="251520" y="300039"/>
            <a:ext cx="8784976" cy="5826125"/>
          </a:xfrm>
        </p:spPr>
        <p:txBody>
          <a:bodyPr/>
          <a:lstStyle/>
          <a:p>
            <a:pPr marL="514350" indent="-514350">
              <a:buFont typeface="Wingdings" pitchFamily="2" charset="2"/>
              <a:buChar char="ü"/>
            </a:pPr>
            <a:endParaRPr lang="en-US" altLang="ru-RU" b="1" dirty="0" smtClean="0">
              <a:latin typeface="Arial Narrow" pitchFamily="34" charset="0"/>
            </a:endParaRPr>
          </a:p>
          <a:p>
            <a:pPr marL="0" indent="0" algn="ctr">
              <a:buNone/>
            </a:pPr>
            <a:r>
              <a:rPr lang="ru-RU" altLang="ru-RU" b="1" dirty="0" smtClean="0">
                <a:latin typeface="Times New Roman" pitchFamily="18" charset="0"/>
                <a:cs typeface="Times New Roman" pitchFamily="18" charset="0"/>
              </a:rPr>
              <a:t>Четкость и универсальность определений, обратная связь.</a:t>
            </a:r>
          </a:p>
          <a:p>
            <a:pPr marL="0" indent="0">
              <a:buNone/>
            </a:pPr>
            <a:endParaRPr lang="ru-RU" altLang="ru-RU" b="1" dirty="0" smtClean="0">
              <a:latin typeface="Times New Roman" pitchFamily="18" charset="0"/>
              <a:cs typeface="Times New Roman" pitchFamily="18" charset="0"/>
            </a:endParaRPr>
          </a:p>
          <a:p>
            <a:pPr marL="514350" indent="-514350">
              <a:buFont typeface="Wingdings" pitchFamily="2" charset="2"/>
              <a:buChar char="ü"/>
            </a:pPr>
            <a:endParaRPr lang="ru-RU" altLang="ru-RU" b="1" dirty="0" smtClean="0">
              <a:latin typeface="Times New Roman" pitchFamily="18" charset="0"/>
              <a:cs typeface="Times New Roman" pitchFamily="18" charset="0"/>
            </a:endParaRPr>
          </a:p>
          <a:p>
            <a:pPr marL="514350" indent="-514350">
              <a:buFont typeface="Wingdings" pitchFamily="2" charset="2"/>
              <a:buChar char="ü"/>
            </a:pPr>
            <a:endParaRPr lang="ru-RU" altLang="ru-RU" b="1" dirty="0" smtClean="0">
              <a:latin typeface="Times New Roman" pitchFamily="18" charset="0"/>
              <a:cs typeface="Times New Roman" pitchFamily="18" charset="0"/>
            </a:endParaRPr>
          </a:p>
          <a:p>
            <a:pPr marL="514350" indent="-514350">
              <a:buFont typeface="Arial" charset="0"/>
              <a:buNone/>
            </a:pPr>
            <a:endParaRPr lang="ru-RU" altLang="ru-RU" b="1" dirty="0" smtClean="0">
              <a:latin typeface="Times New Roman" pitchFamily="18" charset="0"/>
              <a:cs typeface="Times New Roman" pitchFamily="18" charset="0"/>
            </a:endParaRPr>
          </a:p>
          <a:p>
            <a:pPr marL="514350" indent="-514350">
              <a:buFont typeface="Arial" charset="0"/>
              <a:buNone/>
            </a:pPr>
            <a:r>
              <a:rPr lang="en-US" altLang="ru-RU" sz="4400" b="1" dirty="0" smtClean="0">
                <a:latin typeface="Times New Roman" pitchFamily="18" charset="0"/>
                <a:cs typeface="Times New Roman" pitchFamily="18" charset="0"/>
              </a:rPr>
              <a:t>   1)H</a:t>
            </a:r>
            <a:r>
              <a:rPr lang="en-US" altLang="ru-RU" sz="2800" b="1" dirty="0" smtClean="0">
                <a:latin typeface="Times New Roman" pitchFamily="18" charset="0"/>
                <a:cs typeface="Times New Roman" pitchFamily="18" charset="0"/>
              </a:rPr>
              <a:t>2</a:t>
            </a:r>
            <a:r>
              <a:rPr lang="en-US" altLang="ru-RU" sz="4400" b="1" dirty="0" smtClean="0">
                <a:latin typeface="Times New Roman" pitchFamily="18" charset="0"/>
                <a:cs typeface="Times New Roman" pitchFamily="18" charset="0"/>
              </a:rPr>
              <a:t>S,  2)SO</a:t>
            </a:r>
            <a:r>
              <a:rPr lang="en-US" altLang="ru-RU" sz="2800" b="1" dirty="0" smtClean="0">
                <a:latin typeface="Times New Roman" pitchFamily="18" charset="0"/>
                <a:cs typeface="Times New Roman" pitchFamily="18" charset="0"/>
              </a:rPr>
              <a:t>3</a:t>
            </a:r>
            <a:r>
              <a:rPr lang="en-US" altLang="ru-RU" sz="4400" b="1" dirty="0" smtClean="0">
                <a:latin typeface="Times New Roman" pitchFamily="18" charset="0"/>
                <a:cs typeface="Times New Roman" pitchFamily="18" charset="0"/>
              </a:rPr>
              <a:t>,  3)</a:t>
            </a:r>
            <a:r>
              <a:rPr lang="en-US" altLang="ru-RU" sz="4400" b="1" dirty="0" err="1" smtClean="0">
                <a:latin typeface="Times New Roman" pitchFamily="18" charset="0"/>
                <a:cs typeface="Times New Roman" pitchFamily="18" charset="0"/>
              </a:rPr>
              <a:t>NaOH</a:t>
            </a:r>
            <a:r>
              <a:rPr lang="en-US" altLang="ru-RU" sz="4400" b="1" dirty="0" smtClean="0">
                <a:latin typeface="Times New Roman" pitchFamily="18" charset="0"/>
                <a:cs typeface="Times New Roman" pitchFamily="18" charset="0"/>
              </a:rPr>
              <a:t>,  4)O</a:t>
            </a:r>
            <a:r>
              <a:rPr lang="en-US" altLang="ru-RU" sz="2800" b="1" dirty="0" smtClean="0">
                <a:latin typeface="Times New Roman" pitchFamily="18" charset="0"/>
                <a:cs typeface="Times New Roman" pitchFamily="18" charset="0"/>
              </a:rPr>
              <a:t>2</a:t>
            </a:r>
            <a:r>
              <a:rPr lang="en-US" altLang="ru-RU" sz="4400" b="1" dirty="0" smtClean="0">
                <a:latin typeface="Times New Roman" pitchFamily="18" charset="0"/>
                <a:cs typeface="Times New Roman" pitchFamily="18" charset="0"/>
              </a:rPr>
              <a:t>,  5)Mn</a:t>
            </a:r>
            <a:r>
              <a:rPr lang="en-US" altLang="ru-RU" sz="2800" b="1" dirty="0" smtClean="0">
                <a:latin typeface="Times New Roman" pitchFamily="18" charset="0"/>
                <a:cs typeface="Times New Roman" pitchFamily="18" charset="0"/>
              </a:rPr>
              <a:t>2</a:t>
            </a:r>
            <a:r>
              <a:rPr lang="en-US" altLang="ru-RU" sz="4400" b="1" dirty="0" smtClean="0">
                <a:latin typeface="Times New Roman" pitchFamily="18" charset="0"/>
                <a:cs typeface="Times New Roman" pitchFamily="18" charset="0"/>
              </a:rPr>
              <a:t>O</a:t>
            </a:r>
            <a:r>
              <a:rPr lang="en-US" altLang="ru-RU" sz="2800" b="1" dirty="0" smtClean="0">
                <a:latin typeface="Times New Roman" pitchFamily="18" charset="0"/>
                <a:cs typeface="Times New Roman" pitchFamily="18" charset="0"/>
              </a:rPr>
              <a:t>7</a:t>
            </a:r>
            <a:endParaRPr lang="ru-RU" altLang="ru-RU" sz="2800" b="1" dirty="0" smtClean="0">
              <a:latin typeface="Times New Roman" pitchFamily="18" charset="0"/>
              <a:cs typeface="Times New Roman" pitchFamily="18" charset="0"/>
            </a:endParaRPr>
          </a:p>
          <a:p>
            <a:pPr marL="514350" indent="-514350">
              <a:buFont typeface="Arial" charset="0"/>
              <a:buNone/>
            </a:pPr>
            <a:endParaRPr lang="ru-RU" altLang="ru-RU" dirty="0" smtClean="0"/>
          </a:p>
        </p:txBody>
      </p:sp>
      <p:sp>
        <p:nvSpPr>
          <p:cNvPr id="4" name="Прямоугольник 3"/>
          <p:cNvSpPr/>
          <p:nvPr/>
        </p:nvSpPr>
        <p:spPr>
          <a:xfrm>
            <a:off x="323529" y="2060848"/>
            <a:ext cx="8640960" cy="1944216"/>
          </a:xfrm>
          <a:prstGeom prst="rect">
            <a:avLst/>
          </a:prstGeom>
          <a:solidFill>
            <a:schemeClr val="bg1"/>
          </a:solidFill>
          <a:ln>
            <a:solidFill>
              <a:srgbClr val="C00000"/>
            </a:solid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ru-RU" sz="3200" dirty="0">
                <a:latin typeface="Arial Narrow" pitchFamily="34" charset="0"/>
              </a:rPr>
              <a:t>Оксиды – </a:t>
            </a:r>
            <a:r>
              <a:rPr lang="ru-RU" sz="3200" dirty="0">
                <a:solidFill>
                  <a:schemeClr val="accent2"/>
                </a:solidFill>
                <a:latin typeface="Arial Narrow" pitchFamily="34" charset="0"/>
              </a:rPr>
              <a:t>это с сложные вещества,  </a:t>
            </a:r>
            <a:r>
              <a:rPr lang="ru-RU" sz="3200" dirty="0">
                <a:solidFill>
                  <a:schemeClr val="tx2">
                    <a:lumMod val="60000"/>
                    <a:lumOff val="40000"/>
                  </a:schemeClr>
                </a:solidFill>
                <a:latin typeface="Arial Narrow" pitchFamily="34" charset="0"/>
              </a:rPr>
              <a:t>состоящие из двух элементов</a:t>
            </a:r>
            <a:r>
              <a:rPr lang="ru-RU" sz="3200" dirty="0">
                <a:solidFill>
                  <a:schemeClr val="accent2"/>
                </a:solidFill>
                <a:latin typeface="Arial Narrow" pitchFamily="34" charset="0"/>
              </a:rPr>
              <a:t> </a:t>
            </a:r>
            <a:r>
              <a:rPr lang="ru-RU" sz="3200" dirty="0">
                <a:solidFill>
                  <a:schemeClr val="tx2">
                    <a:lumMod val="60000"/>
                    <a:lumOff val="40000"/>
                  </a:schemeClr>
                </a:solidFill>
                <a:latin typeface="Arial Narrow" pitchFamily="34" charset="0"/>
              </a:rPr>
              <a:t>(бинарные вещества), </a:t>
            </a:r>
            <a:r>
              <a:rPr lang="ru-RU" sz="3200" dirty="0">
                <a:solidFill>
                  <a:schemeClr val="accent3">
                    <a:lumMod val="75000"/>
                  </a:schemeClr>
                </a:solidFill>
                <a:latin typeface="Arial Narrow" pitchFamily="34" charset="0"/>
              </a:rPr>
              <a:t>один из которых кислород </a:t>
            </a:r>
          </a:p>
          <a:p>
            <a:pPr algn="ctr" fontAlgn="auto">
              <a:spcBef>
                <a:spcPts val="0"/>
              </a:spcBef>
              <a:spcAft>
                <a:spcPts val="0"/>
              </a:spcAft>
              <a:defRPr/>
            </a:pPr>
            <a:r>
              <a:rPr lang="ru-RU" sz="3200" i="1" dirty="0">
                <a:latin typeface="Arial Narrow" pitchFamily="34" charset="0"/>
              </a:rPr>
              <a:t>с валентностью два.</a:t>
            </a:r>
          </a:p>
        </p:txBody>
      </p:sp>
    </p:spTree>
    <p:extLst>
      <p:ext uri="{BB962C8B-B14F-4D97-AF65-F5344CB8AC3E}">
        <p14:creationId xmlns:p14="http://schemas.microsoft.com/office/powerpoint/2010/main" val="31590447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0088" y="0"/>
            <a:ext cx="8229600" cy="778098"/>
          </a:xfrm>
        </p:spPr>
        <p:txBody>
          <a:bodyPr/>
          <a:lstStyle/>
          <a:p>
            <a:r>
              <a:rPr lang="ru-RU" b="1" dirty="0" smtClean="0">
                <a:latin typeface="Times New Roman" pitchFamily="18" charset="0"/>
                <a:cs typeface="Times New Roman" pitchFamily="18" charset="0"/>
              </a:rPr>
              <a:t>ДИГИТАЛ</a:t>
            </a:r>
            <a:endParaRPr lang="ru-RU" b="1" dirty="0">
              <a:latin typeface="Times New Roman" pitchFamily="18" charset="0"/>
              <a:cs typeface="Times New Roman" pitchFamily="18" charset="0"/>
            </a:endParaRPr>
          </a:p>
        </p:txBody>
      </p:sp>
      <p:sp>
        <p:nvSpPr>
          <p:cNvPr id="3" name="TextBox 2"/>
          <p:cNvSpPr txBox="1"/>
          <p:nvPr/>
        </p:nvSpPr>
        <p:spPr>
          <a:xfrm>
            <a:off x="251519" y="663128"/>
            <a:ext cx="8712457" cy="1815882"/>
          </a:xfrm>
          <a:prstGeom prst="rect">
            <a:avLst/>
          </a:prstGeom>
          <a:solidFill>
            <a:schemeClr val="accent5">
              <a:lumMod val="20000"/>
              <a:lumOff val="80000"/>
            </a:schemeClr>
          </a:solidFill>
        </p:spPr>
        <p:txBody>
          <a:bodyPr wrap="square" rtlCol="0">
            <a:spAutoFit/>
          </a:bodyPr>
          <a:lstStyle/>
          <a:p>
            <a:pPr marL="457200" indent="-457200">
              <a:buFont typeface="Arial" pitchFamily="34" charset="0"/>
              <a:buChar char="•"/>
            </a:pPr>
            <a:r>
              <a:rPr lang="ru-RU" sz="2800" dirty="0" smtClean="0">
                <a:latin typeface="Times New Roman" pitchFamily="18" charset="0"/>
                <a:cs typeface="Times New Roman" pitchFamily="18" charset="0"/>
              </a:rPr>
              <a:t>Схемы</a:t>
            </a:r>
          </a:p>
          <a:p>
            <a:pPr marL="457200" indent="-457200">
              <a:buFont typeface="Arial" pitchFamily="34" charset="0"/>
              <a:buChar char="•"/>
            </a:pPr>
            <a:r>
              <a:rPr lang="ru-RU" sz="2800" dirty="0" smtClean="0">
                <a:latin typeface="Times New Roman" pitchFamily="18" charset="0"/>
                <a:cs typeface="Times New Roman" pitchFamily="18" charset="0"/>
              </a:rPr>
              <a:t>Интеллект – карты</a:t>
            </a:r>
          </a:p>
          <a:p>
            <a:pPr marL="457200" indent="-457200">
              <a:buFont typeface="Arial" pitchFamily="34" charset="0"/>
              <a:buChar char="•"/>
            </a:pPr>
            <a:r>
              <a:rPr lang="ru-RU" sz="2800" dirty="0" smtClean="0">
                <a:latin typeface="Times New Roman" pitchFamily="18" charset="0"/>
                <a:cs typeface="Times New Roman" pitchFamily="18" charset="0"/>
              </a:rPr>
              <a:t>Сжатые планы, планы ответа</a:t>
            </a:r>
          </a:p>
          <a:p>
            <a:pPr marL="457200" indent="-457200">
              <a:buFont typeface="Arial" pitchFamily="34" charset="0"/>
              <a:buChar char="•"/>
            </a:pPr>
            <a:r>
              <a:rPr lang="ru-RU" sz="2800" dirty="0">
                <a:latin typeface="Times New Roman" pitchFamily="18" charset="0"/>
                <a:cs typeface="Times New Roman" pitchFamily="18" charset="0"/>
              </a:rPr>
              <a:t>С</a:t>
            </a:r>
            <a:r>
              <a:rPr lang="ru-RU" sz="2800" dirty="0" smtClean="0">
                <a:latin typeface="Times New Roman" pitchFamily="18" charset="0"/>
                <a:cs typeface="Times New Roman" pitchFamily="18" charset="0"/>
              </a:rPr>
              <a:t>оставленные кластеры</a:t>
            </a:r>
            <a:endParaRPr lang="ru-RU" sz="2800" dirty="0">
              <a:latin typeface="Times New Roman" pitchFamily="18" charset="0"/>
              <a:cs typeface="Times New Roman" pitchFamily="18" charset="0"/>
            </a:endParaRPr>
          </a:p>
        </p:txBody>
      </p:sp>
      <p:sp>
        <p:nvSpPr>
          <p:cNvPr id="6" name="TextBox 5"/>
          <p:cNvSpPr txBox="1"/>
          <p:nvPr/>
        </p:nvSpPr>
        <p:spPr>
          <a:xfrm>
            <a:off x="219054" y="6376898"/>
            <a:ext cx="4267200" cy="461665"/>
          </a:xfrm>
          <a:prstGeom prst="rect">
            <a:avLst/>
          </a:prstGeom>
          <a:noFill/>
        </p:spPr>
        <p:txBody>
          <a:bodyPr wrap="square" rtlCol="0">
            <a:spAutoFit/>
          </a:bodyPr>
          <a:lstStyle/>
          <a:p>
            <a:pPr algn="ctr"/>
            <a:r>
              <a:rPr lang="ru-RU" sz="2400" dirty="0" smtClean="0">
                <a:latin typeface="Times New Roman" pitchFamily="18" charset="0"/>
                <a:cs typeface="Times New Roman" pitchFamily="18" charset="0"/>
              </a:rPr>
              <a:t>Незаконченный кластер</a:t>
            </a:r>
            <a:endParaRPr lang="ru-RU" sz="2400" dirty="0">
              <a:latin typeface="Times New Roman" pitchFamily="18" charset="0"/>
              <a:cs typeface="Times New Roman" pitchFamily="18" charset="0"/>
            </a:endParaRPr>
          </a:p>
        </p:txBody>
      </p:sp>
      <p:grpSp>
        <p:nvGrpSpPr>
          <p:cNvPr id="11" name="Группа 10"/>
          <p:cNvGrpSpPr/>
          <p:nvPr/>
        </p:nvGrpSpPr>
        <p:grpSpPr>
          <a:xfrm>
            <a:off x="740546" y="2627723"/>
            <a:ext cx="3471414" cy="3749175"/>
            <a:chOff x="0" y="0"/>
            <a:chExt cx="6071123" cy="6924674"/>
          </a:xfrm>
        </p:grpSpPr>
        <p:pic>
          <p:nvPicPr>
            <p:cNvPr id="12" name="Picture 1"/>
            <p:cNvPicPr>
              <a:picLocks noChangeAspect="1" noChangeArrowheads="1"/>
            </p:cNvPicPr>
            <p:nvPr/>
          </p:nvPicPr>
          <p:blipFill>
            <a:blip r:embed="rId2"/>
            <a:srcRect/>
            <a:stretch>
              <a:fillRect/>
            </a:stretch>
          </p:blipFill>
          <p:spPr bwMode="auto">
            <a:xfrm>
              <a:off x="0" y="0"/>
              <a:ext cx="6071123" cy="6924674"/>
            </a:xfrm>
            <a:prstGeom prst="rect">
              <a:avLst/>
            </a:prstGeom>
            <a:noFill/>
            <a:ln w="1">
              <a:solidFill>
                <a:schemeClr val="tx1"/>
              </a:solidFill>
              <a:miter lim="800000"/>
              <a:headEnd/>
              <a:tailEnd type="none" w="med" len="med"/>
            </a:ln>
            <a:effectLst/>
          </p:spPr>
        </p:pic>
        <p:sp>
          <p:nvSpPr>
            <p:cNvPr id="13" name="Прямоугольник 12"/>
            <p:cNvSpPr/>
            <p:nvPr/>
          </p:nvSpPr>
          <p:spPr>
            <a:xfrm>
              <a:off x="381000" y="942975"/>
              <a:ext cx="1285875" cy="43815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14" name="Прямоугольник 13"/>
            <p:cNvSpPr/>
            <p:nvPr/>
          </p:nvSpPr>
          <p:spPr>
            <a:xfrm>
              <a:off x="1952625" y="342900"/>
              <a:ext cx="1133475" cy="43815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15" name="Прямоугольник 14"/>
            <p:cNvSpPr/>
            <p:nvPr/>
          </p:nvSpPr>
          <p:spPr>
            <a:xfrm>
              <a:off x="3248025" y="476250"/>
              <a:ext cx="1076325" cy="3143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16" name="Прямоугольник 15"/>
            <p:cNvSpPr/>
            <p:nvPr/>
          </p:nvSpPr>
          <p:spPr>
            <a:xfrm>
              <a:off x="4676775" y="1362075"/>
              <a:ext cx="1143000" cy="14097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17" name="Прямоугольник 16"/>
            <p:cNvSpPr/>
            <p:nvPr/>
          </p:nvSpPr>
          <p:spPr>
            <a:xfrm>
              <a:off x="190500" y="3495675"/>
              <a:ext cx="1619250" cy="838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18" name="Прямоугольник 17"/>
            <p:cNvSpPr/>
            <p:nvPr/>
          </p:nvSpPr>
          <p:spPr>
            <a:xfrm>
              <a:off x="4705350" y="4505324"/>
              <a:ext cx="1028700" cy="13239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19" name="Прямоугольник 18"/>
            <p:cNvSpPr/>
            <p:nvPr/>
          </p:nvSpPr>
          <p:spPr>
            <a:xfrm>
              <a:off x="2571750" y="5248274"/>
              <a:ext cx="1771650" cy="13430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20" name="Прямоугольник 19"/>
            <p:cNvSpPr/>
            <p:nvPr/>
          </p:nvSpPr>
          <p:spPr>
            <a:xfrm>
              <a:off x="2543175" y="3905251"/>
              <a:ext cx="133349" cy="1019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21" name="Прямоугольник 20"/>
            <p:cNvSpPr/>
            <p:nvPr/>
          </p:nvSpPr>
          <p:spPr>
            <a:xfrm>
              <a:off x="2819400" y="3924300"/>
              <a:ext cx="133349" cy="1019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22" name="Прямоугольник 21"/>
            <p:cNvSpPr/>
            <p:nvPr/>
          </p:nvSpPr>
          <p:spPr>
            <a:xfrm>
              <a:off x="3095625" y="3924301"/>
              <a:ext cx="133349" cy="1019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23" name="Прямоугольник 22"/>
            <p:cNvSpPr/>
            <p:nvPr/>
          </p:nvSpPr>
          <p:spPr>
            <a:xfrm>
              <a:off x="3371850" y="3905250"/>
              <a:ext cx="171449" cy="1019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sp>
          <p:nvSpPr>
            <p:cNvPr id="24" name="Прямоугольник 23"/>
            <p:cNvSpPr/>
            <p:nvPr/>
          </p:nvSpPr>
          <p:spPr>
            <a:xfrm>
              <a:off x="3648075" y="3933825"/>
              <a:ext cx="133349" cy="10191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sz="1100"/>
            </a:p>
          </p:txBody>
        </p:sp>
      </p:grpSp>
      <p:sp>
        <p:nvSpPr>
          <p:cNvPr id="4" name="Правая фигурная скобка 3"/>
          <p:cNvSpPr/>
          <p:nvPr/>
        </p:nvSpPr>
        <p:spPr>
          <a:xfrm>
            <a:off x="5436096" y="908720"/>
            <a:ext cx="360040" cy="1512168"/>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7" name="TextBox 6"/>
          <p:cNvSpPr txBox="1"/>
          <p:nvPr/>
        </p:nvSpPr>
        <p:spPr>
          <a:xfrm>
            <a:off x="6012160" y="1196752"/>
            <a:ext cx="2736304" cy="954107"/>
          </a:xfrm>
          <a:prstGeom prst="rect">
            <a:avLst/>
          </a:prstGeom>
          <a:noFill/>
        </p:spPr>
        <p:txBody>
          <a:bodyPr wrap="square" rtlCol="0">
            <a:spAutoFit/>
          </a:bodyPr>
          <a:lstStyle/>
          <a:p>
            <a:pPr algn="ctr"/>
            <a:r>
              <a:rPr lang="ru-RU" sz="2800" dirty="0">
                <a:latin typeface="Times New Roman" pitchFamily="18" charset="0"/>
                <a:cs typeface="Times New Roman" pitchFamily="18" charset="0"/>
              </a:rPr>
              <a:t>с</a:t>
            </a:r>
            <a:r>
              <a:rPr lang="ru-RU" sz="2800" dirty="0" smtClean="0">
                <a:latin typeface="Times New Roman" pitchFamily="18" charset="0"/>
                <a:cs typeface="Times New Roman" pitchFamily="18" charset="0"/>
              </a:rPr>
              <a:t>амостоятельно созданные</a:t>
            </a:r>
            <a:endParaRPr lang="ru-RU" sz="28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31" y="2627723"/>
            <a:ext cx="3360241" cy="37491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148064" y="6474623"/>
            <a:ext cx="3456384" cy="369332"/>
          </a:xfrm>
          <a:prstGeom prst="rect">
            <a:avLst/>
          </a:prstGeom>
          <a:noFill/>
        </p:spPr>
        <p:txBody>
          <a:bodyPr wrap="square" rtlCol="0">
            <a:spAutoFit/>
          </a:bodyPr>
          <a:lstStyle/>
          <a:p>
            <a:endParaRPr lang="ru-RU" dirty="0"/>
          </a:p>
        </p:txBody>
      </p:sp>
      <p:sp>
        <p:nvSpPr>
          <p:cNvPr id="9" name="TextBox 8"/>
          <p:cNvSpPr txBox="1"/>
          <p:nvPr/>
        </p:nvSpPr>
        <p:spPr>
          <a:xfrm>
            <a:off x="4064615" y="6367594"/>
            <a:ext cx="4680223" cy="461665"/>
          </a:xfrm>
          <a:prstGeom prst="rect">
            <a:avLst/>
          </a:prstGeom>
          <a:noFill/>
        </p:spPr>
        <p:txBody>
          <a:bodyPr wrap="square" rtlCol="0">
            <a:spAutoFit/>
          </a:bodyPr>
          <a:lstStyle/>
          <a:p>
            <a:pPr algn="ctr"/>
            <a:r>
              <a:rPr lang="ru-RU" sz="2400" dirty="0" smtClean="0">
                <a:latin typeface="Times New Roman" pitchFamily="18" charset="0"/>
                <a:cs typeface="Times New Roman" pitchFamily="18" charset="0"/>
              </a:rPr>
              <a:t>Заполненный кластер</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4081167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3838"/>
          <a:stretch/>
        </p:blipFill>
        <p:spPr bwMode="auto">
          <a:xfrm>
            <a:off x="4493230" y="116632"/>
            <a:ext cx="4572000" cy="3170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124" y="29491"/>
            <a:ext cx="3318803" cy="361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643" y="3710291"/>
            <a:ext cx="4700587" cy="307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 y="3152731"/>
            <a:ext cx="4936230" cy="707886"/>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Алгоритм работы над сжатым изложением</a:t>
            </a:r>
            <a:endParaRPr lang="ru-RU" sz="2000" b="1" dirty="0">
              <a:latin typeface="Times New Roman" pitchFamily="18" charset="0"/>
              <a:cs typeface="Times New Roman" pitchFamily="18" charset="0"/>
            </a:endParaRPr>
          </a:p>
        </p:txBody>
      </p:sp>
      <p:sp>
        <p:nvSpPr>
          <p:cNvPr id="2" name="TextBox 1"/>
          <p:cNvSpPr txBox="1"/>
          <p:nvPr/>
        </p:nvSpPr>
        <p:spPr>
          <a:xfrm>
            <a:off x="4936230" y="3140968"/>
            <a:ext cx="4129000" cy="400110"/>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Созданная учащимися таблица</a:t>
            </a:r>
            <a:endParaRPr lang="ru-RU" sz="2000" b="1" dirty="0">
              <a:latin typeface="Times New Roman" pitchFamily="18" charset="0"/>
              <a:cs typeface="Times New Roman" pitchFamily="18" charset="0"/>
            </a:endParaRPr>
          </a:p>
        </p:txBody>
      </p:sp>
      <p:sp>
        <p:nvSpPr>
          <p:cNvPr id="3" name="TextBox 2"/>
          <p:cNvSpPr txBox="1"/>
          <p:nvPr/>
        </p:nvSpPr>
        <p:spPr>
          <a:xfrm>
            <a:off x="18372" y="29491"/>
            <a:ext cx="4337604" cy="400110"/>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Опорная схема</a:t>
            </a:r>
            <a:endParaRPr lang="ru-RU" sz="2000" b="1" dirty="0">
              <a:latin typeface="Times New Roman" pitchFamily="18" charset="0"/>
              <a:cs typeface="Times New Roman" pitchFamily="18" charset="0"/>
            </a:endParaRPr>
          </a:p>
        </p:txBody>
      </p:sp>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1162" y="3648142"/>
            <a:ext cx="3764068" cy="282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5825583" y="6385507"/>
            <a:ext cx="2509627" cy="400110"/>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Опорная схема</a:t>
            </a:r>
            <a:endParaRPr lang="ru-RU"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1355580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66275" y="647210"/>
            <a:ext cx="7283963" cy="400110"/>
          </a:xfrm>
          <a:prstGeom prst="rect">
            <a:avLst/>
          </a:prstGeom>
          <a:solidFill>
            <a:schemeClr val="bg1"/>
          </a:solidFill>
          <a:ln>
            <a:solidFill>
              <a:srgbClr val="C00000"/>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sz="2000" b="1" dirty="0" smtClean="0">
                <a:latin typeface="Times New Roman" pitchFamily="18" charset="0"/>
                <a:cs typeface="Times New Roman" pitchFamily="18" charset="0"/>
              </a:rPr>
              <a:t>ПО СПОСОБУ ВОСПРИЯТИЯ ИНФОРМАЦИИ</a:t>
            </a:r>
            <a:endParaRPr lang="ru-RU" sz="2000" b="1" dirty="0">
              <a:latin typeface="Times New Roman" pitchFamily="18" charset="0"/>
              <a:cs typeface="Times New Roman" pitchFamily="18" charset="0"/>
            </a:endParaRPr>
          </a:p>
        </p:txBody>
      </p:sp>
      <p:graphicFrame>
        <p:nvGraphicFramePr>
          <p:cNvPr id="19" name="Схема 18"/>
          <p:cNvGraphicFramePr/>
          <p:nvPr>
            <p:extLst>
              <p:ext uri="{D42A27DB-BD31-4B8C-83A1-F6EECF244321}">
                <p14:modId xmlns:p14="http://schemas.microsoft.com/office/powerpoint/2010/main" val="165352050"/>
              </p:ext>
            </p:extLst>
          </p:nvPr>
        </p:nvGraphicFramePr>
        <p:xfrm>
          <a:off x="107504" y="1196752"/>
          <a:ext cx="8928992"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21" descr="12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0975" y="1340857"/>
            <a:ext cx="845951" cy="93536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058814" y="879"/>
            <a:ext cx="7191424" cy="646331"/>
          </a:xfrm>
          <a:prstGeom prst="rect">
            <a:avLst/>
          </a:prstGeom>
        </p:spPr>
        <p:txBody>
          <a:bodyPr wrap="square">
            <a:spAutoFit/>
          </a:bodyPr>
          <a:lstStyle/>
          <a:p>
            <a:pPr algn="ctr"/>
            <a:r>
              <a:rPr lang="ru-RU" sz="3600" dirty="0">
                <a:latin typeface="Times New Roman" pitchFamily="18" charset="0"/>
                <a:cs typeface="Times New Roman" pitchFamily="18" charset="0"/>
              </a:rPr>
              <a:t>Дифференцированное обучение</a:t>
            </a:r>
          </a:p>
        </p:txBody>
      </p:sp>
      <p:pic>
        <p:nvPicPr>
          <p:cNvPr id="12" name="Picture 31" descr="17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00192" y="1237569"/>
            <a:ext cx="1240160" cy="8858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ÐÐ°ÑÑÐ¸Ð½ÐºÐ¸ Ð¿Ð¾ Ð·Ð°Ð¿ÑÐ¾ÑÑ ÑÑÐºÐ° Ð½Ð° Ð¿ÑÐ¾Ð·ÑÐ°ÑÐ½Ð¾Ð¼ ÑÐ¾Ð½Ðµ"/>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19872" y="1246519"/>
            <a:ext cx="804873" cy="1029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3347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2018528"/>
            <a:ext cx="4499992" cy="707886"/>
          </a:xfrm>
          <a:prstGeom prst="rect">
            <a:avLst/>
          </a:prstGeom>
          <a:solidFill>
            <a:schemeClr val="bg1"/>
          </a:solidFill>
        </p:spPr>
        <p:txBody>
          <a:bodyPr wrap="square" rtlCol="0">
            <a:spAutoFit/>
          </a:bodyPr>
          <a:lstStyle/>
          <a:p>
            <a:pPr algn="ctr"/>
            <a:r>
              <a:rPr lang="ru-RU" sz="2000" b="1" dirty="0" smtClean="0">
                <a:solidFill>
                  <a:srgbClr val="C00000"/>
                </a:solidFill>
                <a:latin typeface="Times New Roman" pitchFamily="18" charset="0"/>
                <a:cs typeface="Times New Roman" pitchFamily="18" charset="0"/>
              </a:rPr>
              <a:t>«Смысловой рисунок»</a:t>
            </a:r>
          </a:p>
          <a:p>
            <a:pPr algn="ctr"/>
            <a:r>
              <a:rPr lang="ru-RU" sz="2000" b="1" dirty="0" smtClean="0">
                <a:solidFill>
                  <a:srgbClr val="C00000"/>
                </a:solidFill>
                <a:latin typeface="Times New Roman" pitchFamily="18" charset="0"/>
                <a:cs typeface="Times New Roman" pitchFamily="18" charset="0"/>
              </a:rPr>
              <a:t>(использование зрительной памяти)</a:t>
            </a:r>
            <a:endParaRPr lang="ru-RU" sz="2000" b="1" dirty="0">
              <a:solidFill>
                <a:srgbClr val="C00000"/>
              </a:solidFill>
              <a:latin typeface="Times New Roman" pitchFamily="18" charset="0"/>
              <a:cs typeface="Times New Roman" pitchFamily="18" charset="0"/>
            </a:endParaRPr>
          </a:p>
        </p:txBody>
      </p:sp>
      <p:pic>
        <p:nvPicPr>
          <p:cNvPr id="13" name="Picture 2" descr="http://festival.1september.ru/articles/583784/im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811" y="3034191"/>
            <a:ext cx="2683171" cy="161526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988196" y="2080762"/>
            <a:ext cx="3964103" cy="646331"/>
          </a:xfrm>
          <a:prstGeom prst="rect">
            <a:avLst/>
          </a:prstGeom>
          <a:solidFill>
            <a:schemeClr val="bg1"/>
          </a:solidFill>
        </p:spPr>
        <p:txBody>
          <a:bodyPr wrap="square" rtlCol="0">
            <a:spAutoFit/>
          </a:bodyPr>
          <a:lstStyle/>
          <a:p>
            <a:pPr algn="ctr"/>
            <a:r>
              <a:rPr lang="ru-RU" b="1" dirty="0" smtClean="0">
                <a:solidFill>
                  <a:srgbClr val="C00000"/>
                </a:solidFill>
                <a:latin typeface="Times New Roman" pitchFamily="18" charset="0"/>
                <a:cs typeface="Times New Roman" pitchFamily="18" charset="0"/>
              </a:rPr>
              <a:t>«Рифмованное правило»</a:t>
            </a:r>
          </a:p>
          <a:p>
            <a:pPr algn="ctr"/>
            <a:r>
              <a:rPr lang="ru-RU" b="1" dirty="0" smtClean="0">
                <a:solidFill>
                  <a:srgbClr val="C00000"/>
                </a:solidFill>
                <a:latin typeface="Times New Roman" pitchFamily="18" charset="0"/>
                <a:cs typeface="Times New Roman" pitchFamily="18" charset="0"/>
              </a:rPr>
              <a:t>(использование звуковой памяти</a:t>
            </a:r>
            <a:r>
              <a:rPr lang="ru-RU" dirty="0" smtClean="0">
                <a:solidFill>
                  <a:srgbClr val="C00000"/>
                </a:solidFill>
                <a:latin typeface="Times New Roman" pitchFamily="18" charset="0"/>
                <a:cs typeface="Times New Roman" pitchFamily="18" charset="0"/>
              </a:rPr>
              <a:t>)</a:t>
            </a:r>
            <a:endParaRPr lang="ru-RU" dirty="0">
              <a:solidFill>
                <a:srgbClr val="C00000"/>
              </a:solidFill>
              <a:latin typeface="Times New Roman" pitchFamily="18" charset="0"/>
              <a:cs typeface="Times New Roman" pitchFamily="18" charset="0"/>
            </a:endParaRPr>
          </a:p>
        </p:txBody>
      </p:sp>
      <p:sp>
        <p:nvSpPr>
          <p:cNvPr id="16" name="Прямоугольник 15"/>
          <p:cNvSpPr/>
          <p:nvPr/>
        </p:nvSpPr>
        <p:spPr>
          <a:xfrm>
            <a:off x="4758619" y="3905517"/>
            <a:ext cx="4193680" cy="923330"/>
          </a:xfrm>
          <a:prstGeom prst="rect">
            <a:avLst/>
          </a:prstGeom>
        </p:spPr>
        <p:txBody>
          <a:bodyPr wrap="square">
            <a:spAutoFit/>
          </a:bodyPr>
          <a:lstStyle/>
          <a:p>
            <a:pPr algn="ctr"/>
            <a:r>
              <a:rPr lang="ru-RU" b="1" dirty="0">
                <a:solidFill>
                  <a:srgbClr val="C00000"/>
                </a:solidFill>
                <a:latin typeface="Times New Roman" pitchFamily="18" charset="0"/>
                <a:cs typeface="Times New Roman" pitchFamily="18" charset="0"/>
              </a:rPr>
              <a:t>Упражнение “Мысли в порядке – пятёрки в тетрадке” </a:t>
            </a:r>
            <a:endParaRPr lang="ru-RU" b="1" dirty="0" smtClean="0">
              <a:solidFill>
                <a:srgbClr val="C00000"/>
              </a:solidFill>
              <a:latin typeface="Times New Roman" pitchFamily="18" charset="0"/>
              <a:cs typeface="Times New Roman" pitchFamily="18" charset="0"/>
            </a:endParaRPr>
          </a:p>
          <a:p>
            <a:pPr algn="ctr"/>
            <a:r>
              <a:rPr lang="ru-RU" b="1" dirty="0" smtClean="0">
                <a:solidFill>
                  <a:srgbClr val="C00000"/>
                </a:solidFill>
                <a:latin typeface="Times New Roman" pitchFamily="18" charset="0"/>
                <a:cs typeface="Times New Roman" pitchFamily="18" charset="0"/>
              </a:rPr>
              <a:t>(</a:t>
            </a:r>
            <a:r>
              <a:rPr lang="ru-RU" b="1" dirty="0">
                <a:solidFill>
                  <a:srgbClr val="C00000"/>
                </a:solidFill>
                <a:latin typeface="Times New Roman" pitchFamily="18" charset="0"/>
                <a:cs typeface="Times New Roman" pitchFamily="18" charset="0"/>
              </a:rPr>
              <a:t>составление алгоритма работы)</a:t>
            </a:r>
            <a:endParaRPr lang="ru-RU" dirty="0">
              <a:solidFill>
                <a:srgbClr val="C00000"/>
              </a:solidFill>
              <a:latin typeface="Times New Roman" pitchFamily="18" charset="0"/>
              <a:cs typeface="Times New Roman" pitchFamily="18" charset="0"/>
            </a:endParaRPr>
          </a:p>
        </p:txBody>
      </p:sp>
      <p:sp>
        <p:nvSpPr>
          <p:cNvPr id="3" name="TextBox 2"/>
          <p:cNvSpPr txBox="1"/>
          <p:nvPr/>
        </p:nvSpPr>
        <p:spPr>
          <a:xfrm>
            <a:off x="325665" y="1199208"/>
            <a:ext cx="8640487" cy="830997"/>
          </a:xfrm>
          <a:prstGeom prst="rect">
            <a:avLst/>
          </a:prstGeom>
          <a:noFill/>
        </p:spPr>
        <p:txBody>
          <a:bodyPr wrap="square" rtlCol="0">
            <a:spAutoFit/>
          </a:bodyPr>
          <a:lstStyle/>
          <a:p>
            <a:pPr algn="ctr"/>
            <a:r>
              <a:rPr lang="ru-RU" sz="2400" b="1" u="sng" dirty="0" smtClean="0">
                <a:latin typeface="Times New Roman" pitchFamily="18" charset="0"/>
                <a:cs typeface="Times New Roman" pitchFamily="18" charset="0"/>
              </a:rPr>
              <a:t>НА ЭТАПЕ УСВОЕНИЯ НОВЫХ ЗНАНИЙ И СПОСОБОВ ДЕЙСТВИЯ</a:t>
            </a:r>
            <a:endParaRPr lang="ru-RU" sz="2400" b="1" u="sng" dirty="0">
              <a:latin typeface="Times New Roman" pitchFamily="18" charset="0"/>
              <a:cs typeface="Times New Roman" pitchFamily="18" charset="0"/>
            </a:endParaRPr>
          </a:p>
        </p:txBody>
      </p:sp>
      <p:pic>
        <p:nvPicPr>
          <p:cNvPr id="15" name="Picture 2" descr="C:\Users\Ольга Валерьевна\Desktop\Новая папка\P324093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3889" r="34803"/>
          <a:stretch/>
        </p:blipFill>
        <p:spPr bwMode="auto">
          <a:xfrm>
            <a:off x="2601156" y="3805839"/>
            <a:ext cx="2416390" cy="1837739"/>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5436096" y="2903022"/>
            <a:ext cx="3673833" cy="1077218"/>
          </a:xfrm>
          <a:prstGeom prst="rect">
            <a:avLst/>
          </a:prstGeom>
        </p:spPr>
        <p:txBody>
          <a:bodyPr wrap="square">
            <a:spAutoFit/>
          </a:bodyPr>
          <a:lstStyle/>
          <a:p>
            <a:r>
              <a:rPr lang="ru-RU" sz="1600" b="1" dirty="0">
                <a:latin typeface="Times New Roman" pitchFamily="18" charset="0"/>
                <a:cs typeface="Times New Roman" pitchFamily="18" charset="0"/>
              </a:rPr>
              <a:t>Предлоги </a:t>
            </a:r>
            <a:r>
              <a:rPr lang="ru-RU" sz="1600" b="1" i="1" dirty="0">
                <a:latin typeface="Times New Roman" pitchFamily="18" charset="0"/>
                <a:cs typeface="Times New Roman" pitchFamily="18" charset="0"/>
              </a:rPr>
              <a:t>в течение </a:t>
            </a:r>
            <a:r>
              <a:rPr lang="ru-RU" sz="1600" b="1" dirty="0">
                <a:latin typeface="Times New Roman" pitchFamily="18" charset="0"/>
                <a:cs typeface="Times New Roman" pitchFamily="18" charset="0"/>
              </a:rPr>
              <a:t>и</a:t>
            </a:r>
            <a:r>
              <a:rPr lang="ru-RU" sz="1600" b="1" i="1" dirty="0">
                <a:latin typeface="Times New Roman" pitchFamily="18" charset="0"/>
                <a:cs typeface="Times New Roman" pitchFamily="18" charset="0"/>
              </a:rPr>
              <a:t> в продолжение</a:t>
            </a:r>
            <a:r>
              <a:rPr lang="ru-RU" sz="1600" b="1" dirty="0">
                <a:latin typeface="Times New Roman" pitchFamily="18" charset="0"/>
                <a:cs typeface="Times New Roman" pitchFamily="18" charset="0"/>
              </a:rPr>
              <a:t> </a:t>
            </a:r>
            <a:br>
              <a:rPr lang="ru-RU" sz="1600" b="1" dirty="0">
                <a:latin typeface="Times New Roman" pitchFamily="18" charset="0"/>
                <a:cs typeface="Times New Roman" pitchFamily="18" charset="0"/>
              </a:rPr>
            </a:br>
            <a:r>
              <a:rPr lang="ru-RU" sz="1600" b="1" dirty="0">
                <a:latin typeface="Times New Roman" pitchFamily="18" charset="0"/>
                <a:cs typeface="Times New Roman" pitchFamily="18" charset="0"/>
              </a:rPr>
              <a:t>Нам говорят о движении времени.</a:t>
            </a:r>
            <a:br>
              <a:rPr lang="ru-RU" sz="1600" b="1" dirty="0">
                <a:latin typeface="Times New Roman" pitchFamily="18" charset="0"/>
                <a:cs typeface="Times New Roman" pitchFamily="18" charset="0"/>
              </a:rPr>
            </a:br>
            <a:r>
              <a:rPr lang="ru-RU" sz="1600" b="1" dirty="0">
                <a:latin typeface="Times New Roman" pitchFamily="18" charset="0"/>
                <a:cs typeface="Times New Roman" pitchFamily="18" charset="0"/>
              </a:rPr>
              <a:t>Спроси: </a:t>
            </a:r>
            <a:r>
              <a:rPr lang="ru-RU" sz="1600" b="1" i="1" dirty="0">
                <a:latin typeface="Times New Roman" pitchFamily="18" charset="0"/>
                <a:cs typeface="Times New Roman" pitchFamily="18" charset="0"/>
              </a:rPr>
              <a:t>как долго? или когда?</a:t>
            </a:r>
            <a:r>
              <a:rPr lang="ru-RU" sz="1600" b="1" dirty="0">
                <a:latin typeface="Times New Roman" pitchFamily="18" charset="0"/>
                <a:cs typeface="Times New Roman" pitchFamily="18" charset="0"/>
              </a:rPr>
              <a:t> </a:t>
            </a:r>
            <a:br>
              <a:rPr lang="ru-RU" sz="1600" b="1" dirty="0">
                <a:latin typeface="Times New Roman" pitchFamily="18" charset="0"/>
                <a:cs typeface="Times New Roman" pitchFamily="18" charset="0"/>
              </a:rPr>
            </a:br>
            <a:r>
              <a:rPr lang="ru-RU" sz="1600" b="1" dirty="0">
                <a:latin typeface="Times New Roman" pitchFamily="18" charset="0"/>
                <a:cs typeface="Times New Roman" pitchFamily="18" charset="0"/>
              </a:rPr>
              <a:t>В конце пишем </a:t>
            </a:r>
            <a:r>
              <a:rPr lang="ru-RU" sz="1600" b="1" i="1" dirty="0">
                <a:latin typeface="Times New Roman" pitchFamily="18" charset="0"/>
                <a:cs typeface="Times New Roman" pitchFamily="18" charset="0"/>
              </a:rPr>
              <a:t>е</a:t>
            </a:r>
            <a:r>
              <a:rPr lang="ru-RU" sz="1600" b="1" dirty="0">
                <a:latin typeface="Times New Roman" pitchFamily="18" charset="0"/>
                <a:cs typeface="Times New Roman" pitchFamily="18" charset="0"/>
              </a:rPr>
              <a:t> и </a:t>
            </a:r>
            <a:r>
              <a:rPr lang="ru-RU" sz="1600" b="1" i="1" dirty="0">
                <a:latin typeface="Times New Roman" pitchFamily="18" charset="0"/>
                <a:cs typeface="Times New Roman" pitchFamily="18" charset="0"/>
              </a:rPr>
              <a:t>раздельно</a:t>
            </a:r>
            <a:r>
              <a:rPr lang="ru-RU" sz="1600" b="1" dirty="0">
                <a:latin typeface="Times New Roman" pitchFamily="18" charset="0"/>
                <a:cs typeface="Times New Roman" pitchFamily="18" charset="0"/>
              </a:rPr>
              <a:t> всегда.</a:t>
            </a:r>
          </a:p>
        </p:txBody>
      </p:sp>
      <p:pic>
        <p:nvPicPr>
          <p:cNvPr id="8194" name="Picture 2" descr="http://artorangekettle.com/index.php?clxv=/tmaxefb/kak_pravilno_zapolnit_blank_2_2_uchet_18126_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812" y="4797152"/>
            <a:ext cx="2547303" cy="151437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rus.1september.ru/2002/08/3.gif"/>
          <p:cNvPicPr>
            <a:picLocks noChangeAspect="1" noChangeArrowheads="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485386" y="4786322"/>
            <a:ext cx="3015704" cy="2032401"/>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763688" y="188640"/>
            <a:ext cx="7188611" cy="646331"/>
          </a:xfrm>
          <a:prstGeom prst="rect">
            <a:avLst/>
          </a:prstGeom>
        </p:spPr>
        <p:txBody>
          <a:bodyPr wrap="square">
            <a:spAutoFit/>
          </a:bodyPr>
          <a:lstStyle/>
          <a:p>
            <a:r>
              <a:rPr lang="ru-RU" dirty="0"/>
              <a:t>При содействии всех органов в акте усвоения вы победите самую ленивую память.  К.Д. Ушинский. </a:t>
            </a:r>
          </a:p>
        </p:txBody>
      </p:sp>
    </p:spTree>
    <p:extLst>
      <p:ext uri="{BB962C8B-B14F-4D97-AF65-F5344CB8AC3E}">
        <p14:creationId xmlns:p14="http://schemas.microsoft.com/office/powerpoint/2010/main" val="20593047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58847"/>
            <a:ext cx="8712968" cy="3416320"/>
          </a:xfrm>
          <a:prstGeom prst="rect">
            <a:avLst/>
          </a:prstGeom>
        </p:spPr>
        <p:txBody>
          <a:bodyPr wrap="square">
            <a:spAutoFit/>
          </a:bodyPr>
          <a:lstStyle/>
          <a:p>
            <a:pPr algn="just"/>
            <a:r>
              <a:rPr lang="ru-RU" b="1" dirty="0">
                <a:latin typeface="Times New Roman" pitchFamily="18" charset="0"/>
                <a:cs typeface="Times New Roman" pitchFamily="18" charset="0"/>
              </a:rPr>
              <a:t>Монолог деепричастия о самом </a:t>
            </a:r>
            <a:r>
              <a:rPr lang="ru-RU" b="1" dirty="0" smtClean="0">
                <a:latin typeface="Times New Roman" pitchFamily="18" charset="0"/>
                <a:cs typeface="Times New Roman" pitchFamily="18" charset="0"/>
              </a:rPr>
              <a:t>себе</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     Хотите знать о моей жизни? Ох, непростая у меня биография. В результате перемен в языке я утратило многие возможности. Например, потеряло право изменяться по родам, числам и падежам, как это было до 17 века. </a:t>
            </a:r>
          </a:p>
          <a:p>
            <a:pPr algn="just"/>
            <a:r>
              <a:rPr lang="ru-RU" dirty="0">
                <a:latin typeface="Times New Roman" pitchFamily="18" charset="0"/>
                <a:cs typeface="Times New Roman" pitchFamily="18" charset="0"/>
              </a:rPr>
              <a:t>     С родителями мне повезло. Мой отец – Глагол. Он много дал мне: и значение добавочного действия, и возвратность, и вид.  Своей матерью я считаю Наречие, так как приобрело в наследство от нее синтаксическую роль обстоятельства и морфологическую неизменяемость.</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     Вот так и живу я, деловитое, неизменяемое, всегда готовое помочь Глаголу расширить круг действий. Правда, отец мой Глагол не особенно ценит мою помощь, постоянно отгораживаясь запятыми, как бы подчёркивая свою главенствующую роль. Он всё время вопрос задаёт: как? Или ещё лучше: что делая, что сделав?</a:t>
            </a:r>
          </a:p>
        </p:txBody>
      </p:sp>
      <p:graphicFrame>
        <p:nvGraphicFramePr>
          <p:cNvPr id="5" name="Таблица 4"/>
          <p:cNvGraphicFramePr>
            <a:graphicFrameLocks noGrp="1"/>
          </p:cNvGraphicFramePr>
          <p:nvPr>
            <p:extLst>
              <p:ext uri="{D42A27DB-BD31-4B8C-83A1-F6EECF244321}">
                <p14:modId xmlns:p14="http://schemas.microsoft.com/office/powerpoint/2010/main" val="492033575"/>
              </p:ext>
            </p:extLst>
          </p:nvPr>
        </p:nvGraphicFramePr>
        <p:xfrm>
          <a:off x="302003" y="3469392"/>
          <a:ext cx="8568951" cy="3114288"/>
        </p:xfrm>
        <a:graphic>
          <a:graphicData uri="http://schemas.openxmlformats.org/drawingml/2006/table">
            <a:tbl>
              <a:tblPr firstRow="1" bandRow="1">
                <a:tableStyleId>{BDBED569-4797-4DF1-A0F4-6AAB3CD982D8}</a:tableStyleId>
              </a:tblPr>
              <a:tblGrid>
                <a:gridCol w="2856317"/>
                <a:gridCol w="2856317"/>
                <a:gridCol w="2856317"/>
              </a:tblGrid>
              <a:tr h="432048">
                <a:tc gridSpan="3">
                  <a:txBody>
                    <a:bodyPr/>
                    <a:lstStyle/>
                    <a:p>
                      <a:pPr algn="ctr"/>
                      <a:r>
                        <a:rPr lang="ru-RU" sz="2000" b="0" dirty="0" smtClean="0">
                          <a:latin typeface="Times New Roman" pitchFamily="18" charset="0"/>
                          <a:cs typeface="Times New Roman" pitchFamily="18" charset="0"/>
                        </a:rPr>
                        <a:t>Выполните самостоятельно следующее задание:</a:t>
                      </a:r>
                    </a:p>
                  </a:txBody>
                  <a:tcPr/>
                </a:tc>
                <a:tc hMerge="1">
                  <a:txBody>
                    <a:bodyPr/>
                    <a:lstStyle/>
                    <a:p>
                      <a:pPr algn="ctr"/>
                      <a:endParaRPr lang="ru-RU" sz="2400" dirty="0">
                        <a:latin typeface="Times New Roman" pitchFamily="18" charset="0"/>
                        <a:cs typeface="Times New Roman" pitchFamily="18" charset="0"/>
                      </a:endParaRPr>
                    </a:p>
                  </a:txBody>
                  <a:tcPr/>
                </a:tc>
                <a:tc hMerge="1">
                  <a:txBody>
                    <a:bodyPr/>
                    <a:lstStyle/>
                    <a:p>
                      <a:pPr algn="ctr"/>
                      <a:endParaRPr lang="ru-RU" sz="2400" dirty="0">
                        <a:latin typeface="Times New Roman" pitchFamily="18" charset="0"/>
                        <a:cs typeface="Times New Roman" pitchFamily="18" charset="0"/>
                      </a:endParaRPr>
                    </a:p>
                  </a:txBody>
                  <a:tcPr/>
                </a:tc>
              </a:tr>
              <a:tr h="432048">
                <a:tc>
                  <a:txBody>
                    <a:bodyPr/>
                    <a:lstStyle/>
                    <a:p>
                      <a:pPr algn="ctr"/>
                      <a:r>
                        <a:rPr lang="ru-RU" sz="2400" b="1" dirty="0" smtClean="0">
                          <a:latin typeface="Times New Roman" pitchFamily="18" charset="0"/>
                          <a:cs typeface="Times New Roman" pitchFamily="18" charset="0"/>
                        </a:rPr>
                        <a:t>В</a:t>
                      </a:r>
                      <a:endParaRPr lang="ru-RU" sz="2400" b="1" dirty="0">
                        <a:latin typeface="Times New Roman" pitchFamily="18" charset="0"/>
                        <a:cs typeface="Times New Roman" pitchFamily="18" charset="0"/>
                      </a:endParaRPr>
                    </a:p>
                  </a:txBody>
                  <a:tcPr/>
                </a:tc>
                <a:tc>
                  <a:txBody>
                    <a:bodyPr/>
                    <a:lstStyle/>
                    <a:p>
                      <a:pPr algn="ctr"/>
                      <a:r>
                        <a:rPr lang="ru-RU" sz="2400" b="1" dirty="0" smtClean="0">
                          <a:latin typeface="Times New Roman" pitchFamily="18" charset="0"/>
                          <a:cs typeface="Times New Roman" pitchFamily="18" charset="0"/>
                        </a:rPr>
                        <a:t>А</a:t>
                      </a:r>
                      <a:endParaRPr lang="ru-RU" sz="2400" b="1" dirty="0">
                        <a:latin typeface="Times New Roman" pitchFamily="18" charset="0"/>
                        <a:cs typeface="Times New Roman" pitchFamily="18" charset="0"/>
                      </a:endParaRPr>
                    </a:p>
                  </a:txBody>
                  <a:tcPr/>
                </a:tc>
                <a:tc>
                  <a:txBody>
                    <a:bodyPr/>
                    <a:lstStyle/>
                    <a:p>
                      <a:pPr algn="ctr"/>
                      <a:r>
                        <a:rPr lang="ru-RU" sz="2400" b="1" dirty="0" smtClean="0">
                          <a:latin typeface="Times New Roman" pitchFamily="18" charset="0"/>
                          <a:cs typeface="Times New Roman" pitchFamily="18" charset="0"/>
                        </a:rPr>
                        <a:t>К</a:t>
                      </a:r>
                      <a:endParaRPr lang="ru-RU" sz="2400" b="1" dirty="0">
                        <a:latin typeface="Times New Roman" pitchFamily="18" charset="0"/>
                        <a:cs typeface="Times New Roman" pitchFamily="18" charset="0"/>
                      </a:endParaRPr>
                    </a:p>
                  </a:txBody>
                  <a:tcPr/>
                </a:tc>
              </a:tr>
              <a:tr h="936104">
                <a:tc>
                  <a:txBody>
                    <a:bodyPr/>
                    <a:lstStyle/>
                    <a:p>
                      <a:r>
                        <a:rPr lang="ru-RU" sz="1800" kern="1200" dirty="0" smtClean="0">
                          <a:solidFill>
                            <a:schemeClr val="tx1"/>
                          </a:solidFill>
                          <a:effectLst/>
                          <a:latin typeface="+mn-lt"/>
                          <a:ea typeface="+mn-ea"/>
                          <a:cs typeface="+mn-cs"/>
                        </a:rPr>
                        <a:t>- </a:t>
                      </a:r>
                      <a:r>
                        <a:rPr lang="ru-RU" sz="2000" kern="1200" dirty="0" smtClean="0">
                          <a:solidFill>
                            <a:schemeClr val="tx1"/>
                          </a:solidFill>
                          <a:effectLst/>
                          <a:latin typeface="Times New Roman" pitchFamily="18" charset="0"/>
                          <a:ea typeface="+mn-ea"/>
                          <a:cs typeface="Times New Roman" pitchFamily="18" charset="0"/>
                        </a:rPr>
                        <a:t>красным карандашом подчеркните в тексте признаки глагола у деепричастия;</a:t>
                      </a:r>
                    </a:p>
                    <a:p>
                      <a:r>
                        <a:rPr lang="ru-RU" sz="2000" kern="1200" dirty="0" smtClean="0">
                          <a:solidFill>
                            <a:schemeClr val="tx1"/>
                          </a:solidFill>
                          <a:effectLst/>
                          <a:latin typeface="Times New Roman" pitchFamily="18" charset="0"/>
                          <a:ea typeface="+mn-ea"/>
                          <a:cs typeface="Times New Roman" pitchFamily="18" charset="0"/>
                        </a:rPr>
                        <a:t>- синим карандашом – признаки наречия у деепричастия.</a:t>
                      </a:r>
                    </a:p>
                  </a:txBody>
                  <a:tcPr/>
                </a:tc>
                <a:tc>
                  <a:txBody>
                    <a:bodyPr/>
                    <a:lstStyle/>
                    <a:p>
                      <a:r>
                        <a:rPr lang="ru-RU" sz="2000" dirty="0" smtClean="0">
                          <a:latin typeface="Times New Roman" pitchFamily="18" charset="0"/>
                          <a:cs typeface="Times New Roman" pitchFamily="18" charset="0"/>
                        </a:rPr>
                        <a:t>- Задайте</a:t>
                      </a:r>
                      <a:r>
                        <a:rPr lang="ru-RU" sz="2000" baseline="0" dirty="0" smtClean="0">
                          <a:latin typeface="Times New Roman" pitchFamily="18" charset="0"/>
                          <a:cs typeface="Times New Roman" pitchFamily="18" charset="0"/>
                        </a:rPr>
                        <a:t> вопросы товарищу о деепричастии.</a:t>
                      </a:r>
                    </a:p>
                    <a:p>
                      <a:r>
                        <a:rPr lang="ru-RU" sz="2000" baseline="0" dirty="0" smtClean="0">
                          <a:latin typeface="Times New Roman" pitchFamily="18" charset="0"/>
                          <a:cs typeface="Times New Roman" pitchFamily="18" charset="0"/>
                        </a:rPr>
                        <a:t>- Проверьте правильность ответов на них.</a:t>
                      </a:r>
                      <a:endParaRPr lang="ru-RU" sz="2000" dirty="0">
                        <a:latin typeface="Times New Roman" pitchFamily="18" charset="0"/>
                        <a:cs typeface="Times New Roman" pitchFamily="18" charset="0"/>
                      </a:endParaRPr>
                    </a:p>
                  </a:txBody>
                  <a:tcPr/>
                </a:tc>
                <a:tc>
                  <a:txBody>
                    <a:bodyPr/>
                    <a:lstStyle/>
                    <a:p>
                      <a:pPr marL="342900" indent="-342900">
                        <a:buFontTx/>
                        <a:buChar char="-"/>
                      </a:pPr>
                      <a:r>
                        <a:rPr lang="ru-RU" sz="2000" dirty="0" smtClean="0">
                          <a:latin typeface="Times New Roman" pitchFamily="18" charset="0"/>
                          <a:cs typeface="Times New Roman" pitchFamily="18" charset="0"/>
                        </a:rPr>
                        <a:t>Заполните опорную схему (кластер)</a:t>
                      </a:r>
                    </a:p>
                    <a:p>
                      <a:pPr marL="0" indent="0">
                        <a:buFontTx/>
                        <a:buNone/>
                      </a:pPr>
                      <a:endParaRPr lang="ru-RU" sz="2000" dirty="0">
                        <a:latin typeface="Times New Roman" pitchFamily="18" charset="0"/>
                        <a:cs typeface="Times New Roman" pitchFamily="18" charset="0"/>
                      </a:endParaRPr>
                    </a:p>
                  </a:txBody>
                  <a:tcPr/>
                </a:tc>
              </a:tr>
            </a:tbl>
          </a:graphicData>
        </a:graphic>
      </p:graphicFrame>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0192" y="5085184"/>
            <a:ext cx="2232248" cy="1675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80809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568952" cy="1877437"/>
          </a:xfrm>
          <a:prstGeom prst="rect">
            <a:avLst/>
          </a:prstGeom>
          <a:ln>
            <a:solidFill>
              <a:srgbClr val="0070C0"/>
            </a:solidFill>
          </a:ln>
        </p:spPr>
        <p:txBody>
          <a:bodyPr wrap="square">
            <a:spAutoFit/>
          </a:bodyPr>
          <a:lstStyle/>
          <a:p>
            <a:pPr algn="ctr"/>
            <a:r>
              <a:rPr lang="ru-RU" b="1" dirty="0">
                <a:solidFill>
                  <a:srgbClr val="0070C0"/>
                </a:solidFill>
                <a:latin typeface="Times New Roman" pitchFamily="18" charset="0"/>
                <a:cs typeface="Times New Roman" pitchFamily="18" charset="0"/>
              </a:rPr>
              <a:t>Общая характеристика </a:t>
            </a:r>
            <a:r>
              <a:rPr lang="ru-RU" b="1" dirty="0" smtClean="0">
                <a:solidFill>
                  <a:srgbClr val="0070C0"/>
                </a:solidFill>
                <a:latin typeface="Times New Roman" pitchFamily="18" charset="0"/>
                <a:cs typeface="Times New Roman" pitchFamily="18" charset="0"/>
              </a:rPr>
              <a:t>кожи</a:t>
            </a:r>
          </a:p>
          <a:p>
            <a:pPr algn="just"/>
            <a:r>
              <a:rPr lang="ru-RU" sz="1400" dirty="0" smtClean="0">
                <a:latin typeface="Times New Roman" pitchFamily="18" charset="0"/>
                <a:cs typeface="Times New Roman" pitchFamily="18" charset="0"/>
              </a:rPr>
              <a:t>На  </a:t>
            </a:r>
            <a:r>
              <a:rPr lang="ru-RU" sz="1400" dirty="0">
                <a:latin typeface="Times New Roman" pitchFamily="18" charset="0"/>
                <a:cs typeface="Times New Roman" pitchFamily="18" charset="0"/>
              </a:rPr>
              <a:t>границе  соприкосновения  с  внешней  средой  у  человека </a:t>
            </a:r>
          </a:p>
          <a:p>
            <a:pPr algn="just"/>
            <a:r>
              <a:rPr lang="ru-RU" sz="1400" dirty="0">
                <a:latin typeface="Times New Roman" pitchFamily="18" charset="0"/>
                <a:cs typeface="Times New Roman" pitchFamily="18" charset="0"/>
              </a:rPr>
              <a:t>исторически  образовался  кожный  покров  –  защита  </a:t>
            </a:r>
            <a:r>
              <a:rPr lang="ru-RU" sz="1400" dirty="0" smtClean="0">
                <a:latin typeface="Times New Roman" pitchFamily="18" charset="0"/>
                <a:cs typeface="Times New Roman" pitchFamily="18" charset="0"/>
              </a:rPr>
              <a:t>от различных воздействий</a:t>
            </a:r>
            <a:r>
              <a:rPr lang="ru-RU" sz="1400" dirty="0">
                <a:latin typeface="Times New Roman" pitchFamily="18" charset="0"/>
                <a:cs typeface="Times New Roman" pitchFamily="18" charset="0"/>
              </a:rPr>
              <a:t>.  Кожа  -  это  самый  крупный  орган.  У  взрослого  ее </a:t>
            </a:r>
            <a:r>
              <a:rPr lang="ru-RU" sz="1400" dirty="0" smtClean="0">
                <a:latin typeface="Times New Roman" pitchFamily="18" charset="0"/>
                <a:cs typeface="Times New Roman" pitchFamily="18" charset="0"/>
              </a:rPr>
              <a:t>площадь  </a:t>
            </a:r>
            <a:r>
              <a:rPr lang="ru-RU" sz="1400" dirty="0">
                <a:latin typeface="Times New Roman" pitchFamily="18" charset="0"/>
                <a:cs typeface="Times New Roman" pitchFamily="18" charset="0"/>
              </a:rPr>
              <a:t>достигает  1,7  –  2  </a:t>
            </a:r>
            <a:r>
              <a:rPr lang="ru-RU" sz="1400" dirty="0" smtClean="0">
                <a:latin typeface="Times New Roman" pitchFamily="18" charset="0"/>
                <a:cs typeface="Times New Roman" pitchFamily="18" charset="0"/>
              </a:rPr>
              <a:t>м,   </a:t>
            </a:r>
            <a:r>
              <a:rPr lang="ru-RU" sz="1400" dirty="0">
                <a:latin typeface="Times New Roman" pitchFamily="18" charset="0"/>
                <a:cs typeface="Times New Roman" pitchFamily="18" charset="0"/>
              </a:rPr>
              <a:t>а  вес  –  2-3  кг.  Его  называют </a:t>
            </a:r>
            <a:r>
              <a:rPr lang="ru-RU" sz="1400" dirty="0" smtClean="0">
                <a:latin typeface="Times New Roman" pitchFamily="18" charset="0"/>
                <a:cs typeface="Times New Roman" pitchFamily="18" charset="0"/>
              </a:rPr>
              <a:t>“</a:t>
            </a:r>
            <a:r>
              <a:rPr lang="ru-RU" sz="1400" dirty="0">
                <a:latin typeface="Times New Roman" pitchFamily="18" charset="0"/>
                <a:cs typeface="Times New Roman" pitchFamily="18" charset="0"/>
              </a:rPr>
              <a:t>зеркалом  здоровья  и  болезни”.  Он  орган  тесно  связан  с  нервной </a:t>
            </a:r>
            <a:r>
              <a:rPr lang="ru-RU" sz="1400" dirty="0" smtClean="0">
                <a:latin typeface="Times New Roman" pitchFamily="18" charset="0"/>
                <a:cs typeface="Times New Roman" pitchFamily="18" charset="0"/>
              </a:rPr>
              <a:t>системой  </a:t>
            </a:r>
            <a:r>
              <a:rPr lang="ru-RU" sz="1400" dirty="0">
                <a:latin typeface="Times New Roman" pitchFamily="18" charset="0"/>
                <a:cs typeface="Times New Roman" pitchFamily="18" charset="0"/>
              </a:rPr>
              <a:t>и помогает осуществлять связь с внешним миром.  Через </a:t>
            </a:r>
            <a:r>
              <a:rPr lang="ru-RU" sz="1400" dirty="0" smtClean="0">
                <a:latin typeface="Times New Roman" pitchFamily="18" charset="0"/>
                <a:cs typeface="Times New Roman" pitchFamily="18" charset="0"/>
              </a:rPr>
              <a:t>неё  </a:t>
            </a:r>
            <a:r>
              <a:rPr lang="ru-RU" sz="1400" dirty="0">
                <a:latin typeface="Times New Roman" pitchFamily="18" charset="0"/>
                <a:cs typeface="Times New Roman" pitchFamily="18" charset="0"/>
              </a:rPr>
              <a:t>в  организм  поступает  около  2  %  потребляемого  человеком </a:t>
            </a:r>
            <a:r>
              <a:rPr lang="ru-RU" sz="1400" dirty="0" smtClean="0">
                <a:latin typeface="Times New Roman" pitchFamily="18" charset="0"/>
                <a:cs typeface="Times New Roman" pitchFamily="18" charset="0"/>
              </a:rPr>
              <a:t> кислорода</a:t>
            </a:r>
            <a:r>
              <a:rPr lang="ru-RU" sz="1400" dirty="0">
                <a:latin typeface="Times New Roman" pitchFamily="18" charset="0"/>
                <a:cs typeface="Times New Roman" pitchFamily="18" charset="0"/>
              </a:rPr>
              <a:t>.  Человеческий организм выделяет через кожу около  0,5 </a:t>
            </a:r>
            <a:r>
              <a:rPr lang="ru-RU" sz="1400" dirty="0" smtClean="0">
                <a:latin typeface="Times New Roman" pitchFamily="18" charset="0"/>
                <a:cs typeface="Times New Roman" pitchFamily="18" charset="0"/>
              </a:rPr>
              <a:t>л </a:t>
            </a:r>
            <a:r>
              <a:rPr lang="ru-RU" sz="1400" dirty="0">
                <a:latin typeface="Times New Roman" pitchFamily="18" charset="0"/>
                <a:cs typeface="Times New Roman" pitchFamily="18" charset="0"/>
              </a:rPr>
              <a:t>воды в сутки. Твёрдых веществ при этом выделяется около 10 </a:t>
            </a:r>
            <a:r>
              <a:rPr lang="ru-RU" sz="1400" dirty="0" smtClean="0">
                <a:latin typeface="Times New Roman" pitchFamily="18" charset="0"/>
                <a:cs typeface="Times New Roman" pitchFamily="18" charset="0"/>
              </a:rPr>
              <a:t>г.</a:t>
            </a:r>
            <a:endParaRPr lang="ru-RU" sz="1400" dirty="0">
              <a:latin typeface="Times New Roman" pitchFamily="18" charset="0"/>
              <a:cs typeface="Times New Roman"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2114076061"/>
              </p:ext>
            </p:extLst>
          </p:nvPr>
        </p:nvGraphicFramePr>
        <p:xfrm>
          <a:off x="242036" y="2217102"/>
          <a:ext cx="8587920" cy="4663440"/>
        </p:xfrm>
        <a:graphic>
          <a:graphicData uri="http://schemas.openxmlformats.org/drawingml/2006/table">
            <a:tbl>
              <a:tblPr firstRow="1" bandRow="1">
                <a:tableStyleId>{BDBED569-4797-4DF1-A0F4-6AAB3CD982D8}</a:tableStyleId>
              </a:tblPr>
              <a:tblGrid>
                <a:gridCol w="2862640"/>
                <a:gridCol w="2862640"/>
                <a:gridCol w="2862640"/>
              </a:tblGrid>
              <a:tr h="4640898">
                <a:tc>
                  <a:txBody>
                    <a:bodyPr/>
                    <a:lstStyle/>
                    <a:p>
                      <a:r>
                        <a:rPr lang="ru-RU" sz="2000" b="0" dirty="0" smtClean="0">
                          <a:latin typeface="Times New Roman" pitchFamily="18" charset="0"/>
                          <a:cs typeface="Times New Roman" pitchFamily="18" charset="0"/>
                        </a:rPr>
                        <a:t>Познакомьтесь с текстом общая характеристика кожи. Подчеркните в нем числовые выражения.</a:t>
                      </a:r>
                    </a:p>
                    <a:p>
                      <a:endParaRPr lang="ru-RU" sz="2000" b="0" dirty="0" smtClean="0">
                        <a:latin typeface="Times New Roman" pitchFamily="18" charset="0"/>
                        <a:cs typeface="Times New Roman" pitchFamily="18" charset="0"/>
                      </a:endParaRPr>
                    </a:p>
                    <a:p>
                      <a:endParaRPr lang="ru-RU" sz="2000" b="0" dirty="0" smtClean="0">
                        <a:latin typeface="Times New Roman" pitchFamily="18" charset="0"/>
                        <a:cs typeface="Times New Roman" pitchFamily="18" charset="0"/>
                      </a:endParaRPr>
                    </a:p>
                    <a:p>
                      <a:endParaRPr lang="ru-RU" sz="2000" b="0" dirty="0" smtClean="0">
                        <a:latin typeface="Times New Roman" pitchFamily="18" charset="0"/>
                        <a:cs typeface="Times New Roman" pitchFamily="18" charset="0"/>
                      </a:endParaRPr>
                    </a:p>
                    <a:p>
                      <a:endParaRPr lang="ru-RU" sz="2000" b="0" dirty="0" smtClean="0">
                        <a:latin typeface="Times New Roman" pitchFamily="18" charset="0"/>
                        <a:cs typeface="Times New Roman" pitchFamily="18" charset="0"/>
                      </a:endParaRPr>
                    </a:p>
                    <a:p>
                      <a:r>
                        <a:rPr lang="ru-RU" sz="2000" b="0" dirty="0" smtClean="0">
                          <a:latin typeface="Times New Roman" pitchFamily="18" charset="0"/>
                          <a:cs typeface="Times New Roman" pitchFamily="18" charset="0"/>
                        </a:rPr>
                        <a:t>- Подпишите слои кожи, ткани их образовавшие, структуры кожи</a:t>
                      </a:r>
                    </a:p>
                    <a:p>
                      <a:r>
                        <a:rPr lang="ru-RU" sz="2000" b="0" dirty="0" smtClean="0">
                          <a:latin typeface="Times New Roman" pitchFamily="18" charset="0"/>
                          <a:cs typeface="Times New Roman" pitchFamily="18" charset="0"/>
                        </a:rPr>
                        <a:t>- Помогите соседу по парте проверить вашу работу</a:t>
                      </a:r>
                    </a:p>
                  </a:txBody>
                  <a:tcPr/>
                </a:tc>
                <a:tc>
                  <a:txBody>
                    <a:bodyPr/>
                    <a:lstStyle/>
                    <a:p>
                      <a:r>
                        <a:rPr lang="ru-RU" sz="2000" b="0" dirty="0" smtClean="0">
                          <a:latin typeface="Times New Roman" pitchFamily="18" charset="0"/>
                          <a:cs typeface="Times New Roman" pitchFamily="18" charset="0"/>
                        </a:rPr>
                        <a:t>Подберите эпитеты к слову кожа. Кожа она КАКАЯ? </a:t>
                      </a:r>
                    </a:p>
                    <a:p>
                      <a:r>
                        <a:rPr lang="ru-RU" sz="2000" b="0" dirty="0" smtClean="0">
                          <a:latin typeface="Times New Roman" pitchFamily="18" charset="0"/>
                          <a:cs typeface="Times New Roman" pitchFamily="18" charset="0"/>
                        </a:rPr>
                        <a:t>Познакомьтесь с некоторыми фактами.</a:t>
                      </a:r>
                    </a:p>
                    <a:p>
                      <a:r>
                        <a:rPr lang="ru-RU" sz="2000" b="0" dirty="0" smtClean="0">
                          <a:latin typeface="Times New Roman" pitchFamily="18" charset="0"/>
                          <a:cs typeface="Times New Roman" pitchFamily="18" charset="0"/>
                        </a:rPr>
                        <a:t>Какие выводы мы можем сделать?</a:t>
                      </a:r>
                    </a:p>
                    <a:p>
                      <a:r>
                        <a:rPr lang="ru-RU" sz="2000" b="0" dirty="0" smtClean="0">
                          <a:latin typeface="Times New Roman" pitchFamily="18" charset="0"/>
                          <a:cs typeface="Times New Roman" pitchFamily="18" charset="0"/>
                        </a:rPr>
                        <a:t>Заполните пропуски в таблице "Строение эпидермиса". </a:t>
                      </a:r>
                    </a:p>
                    <a:p>
                      <a:endParaRPr lang="ru-RU" sz="2000" b="0" dirty="0" smtClean="0">
                        <a:latin typeface="Times New Roman" pitchFamily="18" charset="0"/>
                        <a:cs typeface="Times New Roman" pitchFamily="18" charset="0"/>
                      </a:endParaRPr>
                    </a:p>
                    <a:p>
                      <a:endParaRPr lang="ru-RU" sz="2000" b="0" dirty="0">
                        <a:latin typeface="Times New Roman" pitchFamily="18" charset="0"/>
                        <a:cs typeface="Times New Roman" pitchFamily="18" charset="0"/>
                      </a:endParaRPr>
                    </a:p>
                  </a:txBody>
                  <a:tcPr/>
                </a:tc>
                <a:tc>
                  <a:txBody>
                    <a:bodyPr/>
                    <a:lstStyle/>
                    <a:p>
                      <a:endParaRPr lang="ru-RU" dirty="0"/>
                    </a:p>
                  </a:txBody>
                  <a:tcPr/>
                </a:tc>
              </a:tr>
            </a:tbl>
          </a:graphicData>
        </a:graphic>
      </p:graphicFrame>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792696"/>
            <a:ext cx="2037116" cy="1148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5253687"/>
            <a:ext cx="3513674" cy="1604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6383" y="2278699"/>
            <a:ext cx="3274486"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31499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5472608" cy="864096"/>
          </a:xfrm>
        </p:spPr>
        <p:txBody>
          <a:bodyPr/>
          <a:lstStyle/>
          <a:p>
            <a:r>
              <a:rPr lang="ru-RU" b="1" dirty="0" smtClean="0">
                <a:latin typeface="Times New Roman" pitchFamily="18" charset="0"/>
                <a:cs typeface="Times New Roman" pitchFamily="18" charset="0"/>
              </a:rPr>
              <a:t>АУДИАЛ</a:t>
            </a:r>
            <a:endParaRPr lang="ru-RU" b="1" dirty="0">
              <a:latin typeface="Times New Roman" pitchFamily="18" charset="0"/>
              <a:cs typeface="Times New Roman" pitchFamily="18" charset="0"/>
            </a:endParaRPr>
          </a:p>
        </p:txBody>
      </p:sp>
      <p:sp>
        <p:nvSpPr>
          <p:cNvPr id="3" name="Прямоугольник 2"/>
          <p:cNvSpPr/>
          <p:nvPr/>
        </p:nvSpPr>
        <p:spPr>
          <a:xfrm>
            <a:off x="323528" y="1628800"/>
            <a:ext cx="4248472" cy="3046988"/>
          </a:xfrm>
          <a:prstGeom prst="rect">
            <a:avLst/>
          </a:prstGeom>
          <a:ln>
            <a:solidFill>
              <a:srgbClr val="0070C0"/>
            </a:solidFill>
          </a:ln>
        </p:spPr>
        <p:txBody>
          <a:bodyPr wrap="square">
            <a:spAutoFit/>
          </a:bodyPr>
          <a:lstStyle/>
          <a:p>
            <a:r>
              <a:rPr lang="ru-RU" sz="2400" dirty="0">
                <a:latin typeface="Times New Roman" pitchFamily="18" charset="0"/>
                <a:cs typeface="Times New Roman" pitchFamily="18" charset="0"/>
              </a:rPr>
              <a:t>Дымилась роща под горою,</a:t>
            </a:r>
          </a:p>
          <a:p>
            <a:r>
              <a:rPr lang="ru-RU" sz="2400" dirty="0">
                <a:latin typeface="Times New Roman" pitchFamily="18" charset="0"/>
                <a:cs typeface="Times New Roman" pitchFamily="18" charset="0"/>
              </a:rPr>
              <a:t>И вместе с ней горел закат.</a:t>
            </a:r>
          </a:p>
          <a:p>
            <a:r>
              <a:rPr lang="ru-RU" sz="2400" dirty="0">
                <a:latin typeface="Times New Roman" pitchFamily="18" charset="0"/>
                <a:cs typeface="Times New Roman" pitchFamily="18" charset="0"/>
              </a:rPr>
              <a:t>Нас оставалось только трое</a:t>
            </a:r>
          </a:p>
          <a:p>
            <a:r>
              <a:rPr lang="ru-RU" sz="2400" dirty="0">
                <a:latin typeface="Times New Roman" pitchFamily="18" charset="0"/>
                <a:cs typeface="Times New Roman" pitchFamily="18" charset="0"/>
              </a:rPr>
              <a:t>Из восемнадцати ребят.</a:t>
            </a:r>
          </a:p>
          <a:p>
            <a:r>
              <a:rPr lang="ru-RU" sz="2400" dirty="0">
                <a:latin typeface="Times New Roman" pitchFamily="18" charset="0"/>
                <a:cs typeface="Times New Roman" pitchFamily="18" charset="0"/>
              </a:rPr>
              <a:t>Как много их, друзей хороших,</a:t>
            </a:r>
          </a:p>
          <a:p>
            <a:r>
              <a:rPr lang="ru-RU" sz="2400" dirty="0">
                <a:latin typeface="Times New Roman" pitchFamily="18" charset="0"/>
                <a:cs typeface="Times New Roman" pitchFamily="18" charset="0"/>
              </a:rPr>
              <a:t>Лежать осталось в темноте</a:t>
            </a:r>
          </a:p>
          <a:p>
            <a:r>
              <a:rPr lang="ru-RU" sz="2400" dirty="0">
                <a:latin typeface="Times New Roman" pitchFamily="18" charset="0"/>
                <a:cs typeface="Times New Roman" pitchFamily="18" charset="0"/>
              </a:rPr>
              <a:t>У незнакомого поселка</a:t>
            </a:r>
          </a:p>
          <a:p>
            <a:r>
              <a:rPr lang="ru-RU" sz="2400" dirty="0">
                <a:latin typeface="Times New Roman" pitchFamily="18" charset="0"/>
                <a:cs typeface="Times New Roman" pitchFamily="18" charset="0"/>
              </a:rPr>
              <a:t>На безымянной </a:t>
            </a:r>
            <a:r>
              <a:rPr lang="ru-RU" sz="2400" dirty="0" smtClean="0">
                <a:latin typeface="Times New Roman" pitchFamily="18" charset="0"/>
                <a:cs typeface="Times New Roman" pitchFamily="18" charset="0"/>
              </a:rPr>
              <a:t>высоте…</a:t>
            </a:r>
            <a:endParaRPr lang="ru-RU" sz="2400" dirty="0">
              <a:latin typeface="Times New Roman" pitchFamily="18" charset="0"/>
              <a:cs typeface="Times New Roman" pitchFamily="18" charset="0"/>
            </a:endParaRPr>
          </a:p>
        </p:txBody>
      </p:sp>
      <p:sp>
        <p:nvSpPr>
          <p:cNvPr id="4" name="Прямоугольник 3"/>
          <p:cNvSpPr/>
          <p:nvPr/>
        </p:nvSpPr>
        <p:spPr>
          <a:xfrm>
            <a:off x="4572000" y="1192641"/>
            <a:ext cx="4355976" cy="4524315"/>
          </a:xfrm>
          <a:prstGeom prst="rect">
            <a:avLst/>
          </a:prstGeom>
        </p:spPr>
        <p:txBody>
          <a:bodyPr wrap="square">
            <a:spAutoFit/>
          </a:bodyPr>
          <a:lstStyle/>
          <a:p>
            <a:pPr marL="342900" indent="-342900">
              <a:buAutoNum type="arabicPeriod"/>
            </a:pPr>
            <a:r>
              <a:rPr lang="ru-RU" sz="2400" dirty="0" smtClean="0">
                <a:latin typeface="Times New Roman" pitchFamily="18" charset="0"/>
                <a:cs typeface="Times New Roman" pitchFamily="18" charset="0"/>
              </a:rPr>
              <a:t>Прочитайте </a:t>
            </a:r>
            <a:r>
              <a:rPr lang="ru-RU" sz="2400" dirty="0">
                <a:latin typeface="Times New Roman" pitchFamily="18" charset="0"/>
                <a:cs typeface="Times New Roman" pitchFamily="18" charset="0"/>
              </a:rPr>
              <a:t>стихотворение М. </a:t>
            </a:r>
            <a:r>
              <a:rPr lang="ru-RU" sz="2400" dirty="0" err="1">
                <a:latin typeface="Times New Roman" pitchFamily="18" charset="0"/>
                <a:cs typeface="Times New Roman" pitchFamily="18" charset="0"/>
              </a:rPr>
              <a:t>Матусовского</a:t>
            </a:r>
            <a:r>
              <a:rPr lang="ru-RU" sz="2400" dirty="0">
                <a:latin typeface="Times New Roman" pitchFamily="18" charset="0"/>
                <a:cs typeface="Times New Roman" pitchFamily="18" charset="0"/>
              </a:rPr>
              <a:t>, положенного на музыку (из кинофильма «Тишина</a:t>
            </a:r>
            <a:r>
              <a:rPr lang="ru-RU" sz="2400" dirty="0" smtClean="0">
                <a:latin typeface="Times New Roman" pitchFamily="18" charset="0"/>
                <a:cs typeface="Times New Roman" pitchFamily="18" charset="0"/>
              </a:rPr>
              <a:t>»)</a:t>
            </a:r>
          </a:p>
          <a:p>
            <a:pPr marL="342900" indent="-342900">
              <a:buAutoNum type="arabicPeriod"/>
            </a:pPr>
            <a:r>
              <a:rPr lang="ru-RU" sz="2400" dirty="0" smtClean="0">
                <a:latin typeface="Times New Roman" pitchFamily="18" charset="0"/>
                <a:cs typeface="Times New Roman" pitchFamily="18" charset="0"/>
              </a:rPr>
              <a:t>Какими </a:t>
            </a:r>
            <a:r>
              <a:rPr lang="ru-RU" sz="2400" dirty="0">
                <a:latin typeface="Times New Roman" pitchFamily="18" charset="0"/>
                <a:cs typeface="Times New Roman" pitchFamily="18" charset="0"/>
              </a:rPr>
              <a:t>словами удалось передать поэту героизм русского солдата?</a:t>
            </a:r>
          </a:p>
          <a:p>
            <a:pPr marL="342900" indent="-342900">
              <a:buAutoNum type="arabicPeriod"/>
            </a:pPr>
            <a:r>
              <a:rPr lang="ru-RU" sz="2400" dirty="0" smtClean="0">
                <a:latin typeface="Times New Roman" pitchFamily="18" charset="0"/>
                <a:cs typeface="Times New Roman" pitchFamily="18" charset="0"/>
              </a:rPr>
              <a:t>Если </a:t>
            </a:r>
            <a:r>
              <a:rPr lang="ru-RU" sz="2400" dirty="0">
                <a:latin typeface="Times New Roman" pitchFamily="18" charset="0"/>
                <a:cs typeface="Times New Roman" pitchFamily="18" charset="0"/>
              </a:rPr>
              <a:t>вы вспомнили музыку, подумайте, усилила ли она ваше впечатление от прочитанного?</a:t>
            </a:r>
          </a:p>
          <a:p>
            <a:pPr marL="342900" indent="-342900">
              <a:buAutoNum type="arabicPeriod"/>
            </a:pPr>
            <a:endParaRPr lang="ru-RU" sz="2400" dirty="0"/>
          </a:p>
        </p:txBody>
      </p:sp>
      <p:sp>
        <p:nvSpPr>
          <p:cNvPr id="5" name="Прямоугольник 4"/>
          <p:cNvSpPr/>
          <p:nvPr/>
        </p:nvSpPr>
        <p:spPr>
          <a:xfrm>
            <a:off x="323528" y="5661248"/>
            <a:ext cx="8604448" cy="584775"/>
          </a:xfrm>
          <a:prstGeom prst="rect">
            <a:avLst/>
          </a:prstGeom>
          <a:ln w="38100">
            <a:solidFill>
              <a:srgbClr val="C00000"/>
            </a:solidFill>
          </a:ln>
        </p:spPr>
        <p:txBody>
          <a:bodyPr wrap="square">
            <a:spAutoFit/>
          </a:bodyPr>
          <a:lstStyle/>
          <a:p>
            <a:r>
              <a:rPr lang="ru-RU" sz="3200" dirty="0">
                <a:latin typeface="Times New Roman" pitchFamily="18" charset="0"/>
                <a:cs typeface="Times New Roman" pitchFamily="18" charset="0"/>
              </a:rPr>
              <a:t>Сформулируйте определение слова «героизм».</a:t>
            </a:r>
          </a:p>
        </p:txBody>
      </p:sp>
      <p:sp>
        <p:nvSpPr>
          <p:cNvPr id="6" name="TextBox 5"/>
          <p:cNvSpPr txBox="1"/>
          <p:nvPr/>
        </p:nvSpPr>
        <p:spPr>
          <a:xfrm>
            <a:off x="5076056" y="260647"/>
            <a:ext cx="3851920" cy="461665"/>
          </a:xfrm>
          <a:prstGeom prst="rect">
            <a:avLst/>
          </a:prstGeom>
          <a:noFill/>
          <a:ln w="28575">
            <a:solidFill>
              <a:srgbClr val="C00000"/>
            </a:solidFill>
          </a:ln>
        </p:spPr>
        <p:txBody>
          <a:bodyPr wrap="square" rtlCol="0">
            <a:spAutoFit/>
          </a:bodyPr>
          <a:lstStyle/>
          <a:p>
            <a:r>
              <a:rPr lang="ru-RU" sz="2400" dirty="0" smtClean="0">
                <a:latin typeface="Times New Roman" pitchFamily="18" charset="0"/>
                <a:cs typeface="Times New Roman" pitchFamily="18" charset="0"/>
              </a:rPr>
              <a:t>Задание для фокус-группы</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8683629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9160" y="116632"/>
            <a:ext cx="3968824" cy="706090"/>
          </a:xfrm>
        </p:spPr>
        <p:txBody>
          <a:bodyPr>
            <a:normAutofit fontScale="90000"/>
          </a:bodyPr>
          <a:lstStyle/>
          <a:p>
            <a:r>
              <a:rPr lang="ru-RU" b="1" dirty="0" smtClean="0">
                <a:latin typeface="Times New Roman" pitchFamily="18" charset="0"/>
                <a:cs typeface="Times New Roman" pitchFamily="18" charset="0"/>
              </a:rPr>
              <a:t>ВИЗУАЛ</a:t>
            </a:r>
            <a:endParaRPr lang="ru-RU" b="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482" y="722312"/>
            <a:ext cx="4021787" cy="5080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417481" y="5402257"/>
            <a:ext cx="4021787" cy="400110"/>
          </a:xfrm>
          <a:prstGeom prst="rect">
            <a:avLst/>
          </a:prstGeom>
          <a:solidFill>
            <a:schemeClr val="bg2"/>
          </a:solidFill>
        </p:spPr>
        <p:txBody>
          <a:bodyPr wrap="square">
            <a:spAutoFit/>
          </a:bodyPr>
          <a:lstStyle/>
          <a:p>
            <a:pPr lvl="0" algn="ctr"/>
            <a:r>
              <a:rPr lang="ru-RU" sz="2000" dirty="0" smtClean="0">
                <a:latin typeface="Times New Roman" pitchFamily="18" charset="0"/>
                <a:cs typeface="Times New Roman" pitchFamily="18" charset="0"/>
              </a:rPr>
              <a:t>Марат Самсонов «Сестрица»</a:t>
            </a:r>
            <a:endParaRPr lang="ru-RU" sz="2000" dirty="0">
              <a:latin typeface="Times New Roman" pitchFamily="18" charset="0"/>
              <a:cs typeface="Times New Roman" pitchFamily="18" charset="0"/>
            </a:endParaRPr>
          </a:p>
        </p:txBody>
      </p:sp>
      <p:sp>
        <p:nvSpPr>
          <p:cNvPr id="5" name="Прямоугольник 4"/>
          <p:cNvSpPr/>
          <p:nvPr/>
        </p:nvSpPr>
        <p:spPr>
          <a:xfrm>
            <a:off x="4751512" y="908720"/>
            <a:ext cx="4176464" cy="4893647"/>
          </a:xfrm>
          <a:prstGeom prst="rect">
            <a:avLst/>
          </a:prstGeom>
        </p:spPr>
        <p:txBody>
          <a:bodyPr wrap="square">
            <a:spAutoFit/>
          </a:bodyPr>
          <a:lstStyle/>
          <a:p>
            <a:pPr marL="457200" lvl="0" indent="-457200" algn="just">
              <a:buFont typeface="+mj-lt"/>
              <a:buAutoNum type="arabicPeriod"/>
            </a:pPr>
            <a:r>
              <a:rPr lang="ru-RU" sz="2400" dirty="0">
                <a:latin typeface="Times New Roman" pitchFamily="18" charset="0"/>
                <a:cs typeface="Times New Roman" pitchFamily="18" charset="0"/>
              </a:rPr>
              <a:t>Рассмотрите полотно Марата Самсонова «Сестрица».</a:t>
            </a:r>
          </a:p>
          <a:p>
            <a:pPr marL="457200" lvl="0" indent="-457200" algn="just">
              <a:buFont typeface="+mj-lt"/>
              <a:buAutoNum type="arabicPeriod"/>
            </a:pPr>
            <a:r>
              <a:rPr lang="ru-RU" sz="2400" dirty="0">
                <a:latin typeface="Times New Roman" pitchFamily="18" charset="0"/>
                <a:cs typeface="Times New Roman" pitchFamily="18" charset="0"/>
              </a:rPr>
              <a:t>Что изображено на картине? Назовите и запишите первые 5 слов, которые возникли у вас при первом просмотре картины.</a:t>
            </a:r>
          </a:p>
          <a:p>
            <a:pPr marL="457200" lvl="0" indent="-457200" algn="just">
              <a:buFont typeface="+mj-lt"/>
              <a:buAutoNum type="arabicPeriod"/>
            </a:pPr>
            <a:r>
              <a:rPr lang="ru-RU" sz="2400" dirty="0" smtClean="0">
                <a:latin typeface="Times New Roman" pitchFamily="18" charset="0"/>
                <a:cs typeface="Times New Roman" pitchFamily="18" charset="0"/>
              </a:rPr>
              <a:t>Какие </a:t>
            </a:r>
            <a:r>
              <a:rPr lang="ru-RU" sz="2400" dirty="0">
                <a:latin typeface="Times New Roman" pitchFamily="18" charset="0"/>
                <a:cs typeface="Times New Roman" pitchFamily="18" charset="0"/>
              </a:rPr>
              <a:t>эмоции и чувства вызывает у вас картина?</a:t>
            </a:r>
          </a:p>
          <a:p>
            <a:pPr marL="457200" indent="-457200" algn="just">
              <a:buFont typeface="+mj-lt"/>
              <a:buAutoNum type="arabicPeriod"/>
            </a:pPr>
            <a:r>
              <a:rPr lang="ru-RU" sz="2400" dirty="0" smtClean="0">
                <a:latin typeface="Times New Roman" pitchFamily="18" charset="0"/>
                <a:cs typeface="Times New Roman" pitchFamily="18" charset="0"/>
              </a:rPr>
              <a:t>Прочитайте </a:t>
            </a:r>
            <a:r>
              <a:rPr lang="ru-RU" sz="2400" dirty="0">
                <a:latin typeface="Times New Roman" pitchFamily="18" charset="0"/>
                <a:cs typeface="Times New Roman" pitchFamily="18" charset="0"/>
              </a:rPr>
              <a:t>искусствоведческий текст. </a:t>
            </a:r>
          </a:p>
        </p:txBody>
      </p:sp>
      <p:sp>
        <p:nvSpPr>
          <p:cNvPr id="8" name="TextBox 7"/>
          <p:cNvSpPr txBox="1"/>
          <p:nvPr/>
        </p:nvSpPr>
        <p:spPr>
          <a:xfrm>
            <a:off x="5076056" y="260647"/>
            <a:ext cx="3851920" cy="461665"/>
          </a:xfrm>
          <a:prstGeom prst="rect">
            <a:avLst/>
          </a:prstGeom>
          <a:noFill/>
          <a:ln w="28575">
            <a:solidFill>
              <a:srgbClr val="C00000"/>
            </a:solidFill>
          </a:ln>
        </p:spPr>
        <p:txBody>
          <a:bodyPr wrap="square" rtlCol="0">
            <a:spAutoFit/>
          </a:bodyPr>
          <a:lstStyle/>
          <a:p>
            <a:r>
              <a:rPr lang="ru-RU" sz="2400" dirty="0" smtClean="0">
                <a:latin typeface="Times New Roman" pitchFamily="18" charset="0"/>
                <a:cs typeface="Times New Roman" pitchFamily="18" charset="0"/>
              </a:rPr>
              <a:t>Задание для фокус-группы</a:t>
            </a:r>
            <a:endParaRPr lang="ru-RU" sz="2400" dirty="0">
              <a:latin typeface="Times New Roman" pitchFamily="18" charset="0"/>
              <a:cs typeface="Times New Roman" pitchFamily="18" charset="0"/>
            </a:endParaRPr>
          </a:p>
        </p:txBody>
      </p:sp>
      <p:sp>
        <p:nvSpPr>
          <p:cNvPr id="9" name="Прямоугольник 8"/>
          <p:cNvSpPr/>
          <p:nvPr/>
        </p:nvSpPr>
        <p:spPr>
          <a:xfrm>
            <a:off x="290883" y="5953635"/>
            <a:ext cx="8604448" cy="584775"/>
          </a:xfrm>
          <a:prstGeom prst="rect">
            <a:avLst/>
          </a:prstGeom>
          <a:ln w="38100">
            <a:solidFill>
              <a:srgbClr val="C00000"/>
            </a:solidFill>
          </a:ln>
        </p:spPr>
        <p:txBody>
          <a:bodyPr wrap="square">
            <a:spAutoFit/>
          </a:bodyPr>
          <a:lstStyle/>
          <a:p>
            <a:r>
              <a:rPr lang="ru-RU" sz="3200" dirty="0">
                <a:latin typeface="Times New Roman" pitchFamily="18" charset="0"/>
                <a:cs typeface="Times New Roman" pitchFamily="18" charset="0"/>
              </a:rPr>
              <a:t>Сформулируйте определение слова «героизм».</a:t>
            </a:r>
          </a:p>
        </p:txBody>
      </p:sp>
    </p:spTree>
    <p:extLst>
      <p:ext uri="{BB962C8B-B14F-4D97-AF65-F5344CB8AC3E}">
        <p14:creationId xmlns:p14="http://schemas.microsoft.com/office/powerpoint/2010/main" val="14090840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959674" cy="706090"/>
          </a:xfrm>
        </p:spPr>
        <p:txBody>
          <a:bodyPr>
            <a:noAutofit/>
          </a:bodyPr>
          <a:lstStyle/>
          <a:p>
            <a:r>
              <a:rPr lang="ru-RU" b="1" dirty="0" smtClean="0">
                <a:latin typeface="Times New Roman" pitchFamily="18" charset="0"/>
                <a:cs typeface="Times New Roman" pitchFamily="18" charset="0"/>
              </a:rPr>
              <a:t>КИНЕСТЕТ</a:t>
            </a:r>
            <a:endParaRPr lang="ru-RU" b="1" dirty="0">
              <a:latin typeface="Times New Roman" pitchFamily="18" charset="0"/>
              <a:cs typeface="Times New Roman" pitchFamily="18" charset="0"/>
            </a:endParaRPr>
          </a:p>
        </p:txBody>
      </p:sp>
      <p:sp>
        <p:nvSpPr>
          <p:cNvPr id="3" name="Прямоугольник 2"/>
          <p:cNvSpPr/>
          <p:nvPr/>
        </p:nvSpPr>
        <p:spPr>
          <a:xfrm>
            <a:off x="323528" y="1196752"/>
            <a:ext cx="8424936" cy="1938992"/>
          </a:xfrm>
          <a:prstGeom prst="rect">
            <a:avLst/>
          </a:prstGeom>
        </p:spPr>
        <p:txBody>
          <a:bodyPr wrap="square">
            <a:spAutoFit/>
          </a:bodyPr>
          <a:lstStyle/>
          <a:p>
            <a:pPr marL="457200" lvl="0" indent="-457200" algn="just">
              <a:buFont typeface="+mj-lt"/>
              <a:buAutoNum type="arabicPeriod"/>
            </a:pPr>
            <a:r>
              <a:rPr lang="ru-RU" sz="2400" dirty="0">
                <a:latin typeface="Times New Roman" pitchFamily="18" charset="0"/>
                <a:cs typeface="Times New Roman" pitchFamily="18" charset="0"/>
              </a:rPr>
              <a:t>Прочитайте письмо солдата.</a:t>
            </a:r>
          </a:p>
          <a:p>
            <a:pPr marL="457200" lvl="0" indent="-457200" algn="just">
              <a:buFont typeface="+mj-lt"/>
              <a:buAutoNum type="arabicPeriod"/>
            </a:pPr>
            <a:r>
              <a:rPr lang="ru-RU" sz="2400" dirty="0">
                <a:latin typeface="Times New Roman" pitchFamily="18" charset="0"/>
                <a:cs typeface="Times New Roman" pitchFamily="18" charset="0"/>
              </a:rPr>
              <a:t>Рассмотрите предметы, которые были переданы родственникам погибшего солдата. </a:t>
            </a:r>
          </a:p>
          <a:p>
            <a:pPr marL="457200" lvl="0" indent="-457200" algn="just">
              <a:buFont typeface="+mj-lt"/>
              <a:buAutoNum type="arabicPeriod"/>
            </a:pPr>
            <a:r>
              <a:rPr lang="ru-RU" sz="2400" dirty="0">
                <a:latin typeface="Times New Roman" pitchFamily="18" charset="0"/>
                <a:cs typeface="Times New Roman" pitchFamily="18" charset="0"/>
              </a:rPr>
              <a:t>Какие чувства возникли у вас, когда вы ощущали изучаемые предметы. </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2924944"/>
            <a:ext cx="1348930" cy="2517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descr="ÐÐ°ÑÑÐ¸Ð½ÐºÐ¸ Ð¿Ð¾ Ð·Ð°Ð¿ÑÐ¾ÑÑ ÑÐ¾Ð»Ð´Ð°ÑÑÐºÐ¸Ðµ ÑÑÐµÑÐ³Ð¾Ð»ÑÐ½Ð¸ÐºÐ¸ Ð½Ð° Ð¿ÑÐ¾Ð·ÑÐ°ÑÐ½Ð¾Ð¼ ÑÐ¾Ð½Ðµ"/>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2924945"/>
            <a:ext cx="2108646" cy="2488202"/>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323528" y="5953635"/>
            <a:ext cx="8604448" cy="584775"/>
          </a:xfrm>
          <a:prstGeom prst="rect">
            <a:avLst/>
          </a:prstGeom>
          <a:ln w="38100">
            <a:solidFill>
              <a:srgbClr val="C00000"/>
            </a:solidFill>
          </a:ln>
        </p:spPr>
        <p:txBody>
          <a:bodyPr wrap="square">
            <a:spAutoFit/>
          </a:bodyPr>
          <a:lstStyle/>
          <a:p>
            <a:r>
              <a:rPr lang="ru-RU" sz="3200" dirty="0">
                <a:latin typeface="Times New Roman" pitchFamily="18" charset="0"/>
                <a:cs typeface="Times New Roman" pitchFamily="18" charset="0"/>
              </a:rPr>
              <a:t>Сформулируйте определение слова «героизм».</a:t>
            </a:r>
          </a:p>
        </p:txBody>
      </p:sp>
      <p:sp>
        <p:nvSpPr>
          <p:cNvPr id="8" name="TextBox 7"/>
          <p:cNvSpPr txBox="1"/>
          <p:nvPr/>
        </p:nvSpPr>
        <p:spPr>
          <a:xfrm>
            <a:off x="5076056" y="260647"/>
            <a:ext cx="3851920" cy="461665"/>
          </a:xfrm>
          <a:prstGeom prst="rect">
            <a:avLst/>
          </a:prstGeom>
          <a:noFill/>
          <a:ln w="28575">
            <a:solidFill>
              <a:srgbClr val="C00000"/>
            </a:solidFill>
          </a:ln>
        </p:spPr>
        <p:txBody>
          <a:bodyPr wrap="square" rtlCol="0">
            <a:spAutoFit/>
          </a:bodyPr>
          <a:lstStyle/>
          <a:p>
            <a:r>
              <a:rPr lang="ru-RU" sz="2400" dirty="0" smtClean="0">
                <a:latin typeface="Times New Roman" pitchFamily="18" charset="0"/>
                <a:cs typeface="Times New Roman" pitchFamily="18" charset="0"/>
              </a:rPr>
              <a:t>Задание для фокус-группы</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33628957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604" y="3789039"/>
            <a:ext cx="3865372" cy="2929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374249" y="53752"/>
            <a:ext cx="8229600" cy="926976"/>
          </a:xfrm>
        </p:spPr>
        <p:txBody>
          <a:bodyPr/>
          <a:lstStyle/>
          <a:p>
            <a:r>
              <a:rPr lang="ru-RU" b="1" dirty="0" smtClean="0">
                <a:latin typeface="Times New Roman" pitchFamily="18" charset="0"/>
                <a:cs typeface="Times New Roman" pitchFamily="18" charset="0"/>
              </a:rPr>
              <a:t>ВИЗУАЛ</a:t>
            </a:r>
            <a:endParaRPr lang="ru-RU" b="1" dirty="0">
              <a:latin typeface="Times New Roman" pitchFamily="18" charset="0"/>
              <a:cs typeface="Times New Roman" pitchFamily="18" charset="0"/>
            </a:endParaRPr>
          </a:p>
        </p:txBody>
      </p:sp>
      <p:sp>
        <p:nvSpPr>
          <p:cNvPr id="3" name="TextBox 2"/>
          <p:cNvSpPr txBox="1"/>
          <p:nvPr/>
        </p:nvSpPr>
        <p:spPr>
          <a:xfrm>
            <a:off x="179512" y="836712"/>
            <a:ext cx="8856984" cy="1815882"/>
          </a:xfrm>
          <a:prstGeom prst="rect">
            <a:avLst/>
          </a:prstGeom>
          <a:solidFill>
            <a:schemeClr val="accent5">
              <a:lumMod val="20000"/>
              <a:lumOff val="80000"/>
            </a:schemeClr>
          </a:solidFill>
          <a:ln>
            <a:solidFill>
              <a:schemeClr val="tx1"/>
            </a:solidFill>
          </a:ln>
        </p:spPr>
        <p:txBody>
          <a:bodyPr wrap="square" rtlCol="0">
            <a:spAutoFit/>
          </a:bodyPr>
          <a:lstStyle/>
          <a:p>
            <a:pPr marL="457200" indent="-457200">
              <a:buFont typeface="Arial" pitchFamily="34" charset="0"/>
              <a:buChar char="•"/>
            </a:pPr>
            <a:r>
              <a:rPr lang="ru-RU" sz="2800" dirty="0" smtClean="0">
                <a:latin typeface="Times New Roman" pitchFamily="18" charset="0"/>
                <a:cs typeface="Times New Roman" pitchFamily="18" charset="0"/>
              </a:rPr>
              <a:t>Схемы, графики, таблицы. </a:t>
            </a:r>
          </a:p>
          <a:p>
            <a:pPr marL="457200" indent="-457200">
              <a:buFont typeface="Arial" pitchFamily="34" charset="0"/>
              <a:buChar char="•"/>
            </a:pPr>
            <a:r>
              <a:rPr lang="ru-RU" sz="2800" dirty="0" smtClean="0">
                <a:latin typeface="Times New Roman" pitchFamily="18" charset="0"/>
                <a:cs typeface="Times New Roman" pitchFamily="18" charset="0"/>
              </a:rPr>
              <a:t>Иллюстрации, фотографии, картины</a:t>
            </a:r>
          </a:p>
          <a:p>
            <a:pPr marL="457200" indent="-457200">
              <a:buFont typeface="Arial" pitchFamily="34" charset="0"/>
              <a:buChar char="•"/>
            </a:pPr>
            <a:r>
              <a:rPr lang="ru-RU" sz="2800" dirty="0" smtClean="0">
                <a:latin typeface="Times New Roman" pitchFamily="18" charset="0"/>
                <a:cs typeface="Times New Roman" pitchFamily="18" charset="0"/>
              </a:rPr>
              <a:t>Демонстрационные модели</a:t>
            </a:r>
          </a:p>
          <a:p>
            <a:pPr marL="457200" indent="-457200">
              <a:buFont typeface="Arial" pitchFamily="34" charset="0"/>
              <a:buChar char="•"/>
            </a:pPr>
            <a:r>
              <a:rPr lang="ru-RU" sz="2800" dirty="0">
                <a:latin typeface="Times New Roman" pitchFamily="18" charset="0"/>
                <a:cs typeface="Times New Roman" pitchFamily="18" charset="0"/>
              </a:rPr>
              <a:t>М</a:t>
            </a:r>
            <a:r>
              <a:rPr lang="ru-RU" sz="2800" dirty="0" smtClean="0">
                <a:latin typeface="Times New Roman" pitchFamily="18" charset="0"/>
                <a:cs typeface="Times New Roman" pitchFamily="18" charset="0"/>
              </a:rPr>
              <a:t>аркировка текста</a:t>
            </a:r>
            <a:endParaRPr lang="ru-RU" sz="2800" dirty="0">
              <a:latin typeface="Times New Roman" pitchFamily="18" charset="0"/>
              <a:cs typeface="Times New Roman" pitchFamily="18" charset="0"/>
            </a:endParaRPr>
          </a:p>
        </p:txBody>
      </p:sp>
      <p:sp>
        <p:nvSpPr>
          <p:cNvPr id="4" name="TextBox 3"/>
          <p:cNvSpPr txBox="1"/>
          <p:nvPr/>
        </p:nvSpPr>
        <p:spPr>
          <a:xfrm>
            <a:off x="640516" y="2924944"/>
            <a:ext cx="8064896" cy="707886"/>
          </a:xfrm>
          <a:prstGeom prst="rect">
            <a:avLst/>
          </a:prstGeom>
          <a:noFill/>
        </p:spPr>
        <p:txBody>
          <a:bodyPr wrap="square" rtlCol="0">
            <a:spAutoFit/>
          </a:bodyPr>
          <a:lstStyle/>
          <a:p>
            <a:pPr algn="ctr"/>
            <a:r>
              <a:rPr lang="ru-RU" sz="4000" b="1" dirty="0" smtClean="0">
                <a:latin typeface="Times New Roman" pitchFamily="18" charset="0"/>
                <a:cs typeface="Times New Roman" pitchFamily="18" charset="0"/>
              </a:rPr>
              <a:t>ОТКУПОРИЛ, ДОВЕРХУ</a:t>
            </a:r>
            <a:endParaRPr lang="ru-RU" sz="4000" b="1" dirty="0">
              <a:latin typeface="Times New Roman" pitchFamily="18" charset="0"/>
              <a:cs typeface="Times New Roman" pitchFamily="18" charset="0"/>
            </a:endParaRPr>
          </a:p>
        </p:txBody>
      </p:sp>
      <p:sp>
        <p:nvSpPr>
          <p:cNvPr id="5" name="Прямоугольник 4"/>
          <p:cNvSpPr/>
          <p:nvPr/>
        </p:nvSpPr>
        <p:spPr>
          <a:xfrm>
            <a:off x="4672964" y="3890664"/>
            <a:ext cx="4032448" cy="1569660"/>
          </a:xfrm>
          <a:prstGeom prst="rect">
            <a:avLst/>
          </a:prstGeom>
          <a:noFill/>
        </p:spPr>
        <p:txBody>
          <a:bodyPr wrap="square" lIns="91440" tIns="45720" rIns="91440" bIns="45720">
            <a:spAutoFit/>
          </a:bodyPr>
          <a:lstStyle/>
          <a:p>
            <a:pPr algn="ctr"/>
            <a:r>
              <a:rPr lang="ru-RU" sz="6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itchFamily="18" charset="0"/>
                <a:cs typeface="Times New Roman" pitchFamily="18" charset="0"/>
              </a:rPr>
              <a:t>д</a:t>
            </a:r>
            <a:r>
              <a:rPr lang="ru-RU" sz="9600" b="1" dirty="0" err="1" smtClean="0">
                <a:ln w="17780" cmpd="sng">
                  <a:solidFill>
                    <a:srgbClr val="FFFFFF"/>
                  </a:solidFill>
                  <a:prstDash val="solid"/>
                  <a:miter lim="800000"/>
                </a:ln>
                <a:solidFill>
                  <a:srgbClr val="FF0000"/>
                </a:solidFill>
                <a:latin typeface="Times New Roman" pitchFamily="18" charset="0"/>
                <a:cs typeface="Times New Roman" pitchFamily="18" charset="0"/>
              </a:rPr>
              <a:t>О</a:t>
            </a:r>
            <a:r>
              <a:rPr lang="ru-RU" sz="6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itchFamily="18" charset="0"/>
                <a:cs typeface="Times New Roman" pitchFamily="18" charset="0"/>
              </a:rPr>
              <a:t>верху</a:t>
            </a:r>
            <a:endParaRPr lang="ru-RU" sz="6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itchFamily="18" charset="0"/>
              <a:cs typeface="Times New Roman" pitchFamily="18" charset="0"/>
            </a:endParaRPr>
          </a:p>
        </p:txBody>
      </p:sp>
    </p:spTree>
    <p:extLst>
      <p:ext uri="{BB962C8B-B14F-4D97-AF65-F5344CB8AC3E}">
        <p14:creationId xmlns:p14="http://schemas.microsoft.com/office/powerpoint/2010/main" val="29057926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856"/>
            <a:ext cx="4608512" cy="952872"/>
          </a:xfrm>
        </p:spPr>
        <p:txBody>
          <a:bodyPr/>
          <a:lstStyle/>
          <a:p>
            <a:r>
              <a:rPr lang="ru-RU" b="1" dirty="0" smtClean="0">
                <a:latin typeface="Times New Roman" pitchFamily="18" charset="0"/>
                <a:cs typeface="Times New Roman" pitchFamily="18" charset="0"/>
              </a:rPr>
              <a:t>ДИГИТАЛ</a:t>
            </a:r>
            <a:endParaRPr lang="ru-RU" b="1" dirty="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218" y="980728"/>
            <a:ext cx="4652573" cy="5137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Прямоугольник 18"/>
          <p:cNvSpPr/>
          <p:nvPr/>
        </p:nvSpPr>
        <p:spPr>
          <a:xfrm>
            <a:off x="2051720" y="1988840"/>
            <a:ext cx="1440160"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Героизм - это</a:t>
            </a:r>
            <a:endParaRPr lang="ru-RU" sz="1600" dirty="0">
              <a:solidFill>
                <a:schemeClr val="tx1"/>
              </a:solidFill>
              <a:latin typeface="Times New Roman" pitchFamily="18" charset="0"/>
              <a:cs typeface="Times New Roman" pitchFamily="18" charset="0"/>
            </a:endParaRPr>
          </a:p>
        </p:txBody>
      </p:sp>
      <p:sp>
        <p:nvSpPr>
          <p:cNvPr id="20" name="Прямоугольник 19"/>
          <p:cNvSpPr/>
          <p:nvPr/>
        </p:nvSpPr>
        <p:spPr>
          <a:xfrm>
            <a:off x="539552" y="1052736"/>
            <a:ext cx="10801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100" i="1" dirty="0" smtClean="0">
                <a:solidFill>
                  <a:schemeClr val="tx1"/>
                </a:solidFill>
                <a:latin typeface="Times New Roman" pitchFamily="18" charset="0"/>
                <a:cs typeface="Times New Roman" pitchFamily="18" charset="0"/>
              </a:rPr>
              <a:t>Когда испытываем?</a:t>
            </a:r>
            <a:endParaRPr lang="ru-RU" sz="1100" i="1" dirty="0">
              <a:solidFill>
                <a:schemeClr val="tx1"/>
              </a:solidFill>
              <a:latin typeface="Times New Roman" pitchFamily="18" charset="0"/>
              <a:cs typeface="Times New Roman" pitchFamily="18" charset="0"/>
            </a:endParaRPr>
          </a:p>
        </p:txBody>
      </p:sp>
      <p:sp>
        <p:nvSpPr>
          <p:cNvPr id="21" name="Прямоугольник 20"/>
          <p:cNvSpPr/>
          <p:nvPr/>
        </p:nvSpPr>
        <p:spPr>
          <a:xfrm>
            <a:off x="322218" y="1628800"/>
            <a:ext cx="144147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i="1" dirty="0" smtClean="0">
                <a:solidFill>
                  <a:schemeClr val="tx1"/>
                </a:solidFill>
                <a:latin typeface="Times New Roman" pitchFamily="18" charset="0"/>
                <a:cs typeface="Times New Roman" pitchFamily="18" charset="0"/>
              </a:rPr>
              <a:t>Не только в военное, но и в мирное время</a:t>
            </a:r>
            <a:endParaRPr lang="ru-RU" sz="1000" i="1" dirty="0">
              <a:solidFill>
                <a:schemeClr val="tx1"/>
              </a:solidFill>
              <a:latin typeface="Times New Roman" pitchFamily="18" charset="0"/>
              <a:cs typeface="Times New Roman" pitchFamily="18" charset="0"/>
            </a:endParaRPr>
          </a:p>
        </p:txBody>
      </p:sp>
      <p:sp>
        <p:nvSpPr>
          <p:cNvPr id="22" name="Прямоугольник 21"/>
          <p:cNvSpPr/>
          <p:nvPr/>
        </p:nvSpPr>
        <p:spPr>
          <a:xfrm>
            <a:off x="323528" y="2240868"/>
            <a:ext cx="1440160" cy="9721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оле 15"/>
          <p:cNvSpPr txBox="1"/>
          <p:nvPr/>
        </p:nvSpPr>
        <p:spPr>
          <a:xfrm>
            <a:off x="3851919" y="1628800"/>
            <a:ext cx="936105" cy="1440160"/>
          </a:xfrm>
          <a:prstGeom prst="rect">
            <a:avLst/>
          </a:prstGeom>
          <a:solidFill>
            <a:schemeClr val="lt1"/>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0"/>
              </a:spcAft>
            </a:pPr>
            <a:r>
              <a:rPr lang="ru-RU" sz="1100" dirty="0">
                <a:effectLst/>
                <a:latin typeface="Times New Roman"/>
                <a:ea typeface="Calibri"/>
                <a:cs typeface="Times New Roman"/>
              </a:rPr>
              <a:t>массовым</a:t>
            </a:r>
            <a:endParaRPr lang="ru-RU" sz="1100" dirty="0">
              <a:effectLst/>
              <a:ea typeface="Calibri"/>
              <a:cs typeface="Times New Roman"/>
            </a:endParaRPr>
          </a:p>
          <a:p>
            <a:pPr>
              <a:lnSpc>
                <a:spcPct val="115000"/>
              </a:lnSpc>
              <a:spcAft>
                <a:spcPts val="0"/>
              </a:spcAft>
            </a:pPr>
            <a:r>
              <a:rPr lang="ru-RU" sz="1100" dirty="0">
                <a:effectLst/>
                <a:latin typeface="Times New Roman"/>
                <a:ea typeface="Calibri"/>
                <a:cs typeface="Times New Roman"/>
              </a:rPr>
              <a:t>личным</a:t>
            </a:r>
            <a:endParaRPr lang="ru-RU" sz="1100" dirty="0">
              <a:effectLst/>
              <a:ea typeface="Calibri"/>
              <a:cs typeface="Times New Roman"/>
            </a:endParaRPr>
          </a:p>
          <a:p>
            <a:pPr>
              <a:lnSpc>
                <a:spcPct val="115000"/>
              </a:lnSpc>
              <a:spcAft>
                <a:spcPts val="0"/>
              </a:spcAft>
            </a:pPr>
            <a:r>
              <a:rPr lang="ru-RU" sz="1100" dirty="0">
                <a:effectLst/>
                <a:latin typeface="Times New Roman"/>
                <a:ea typeface="Calibri"/>
                <a:cs typeface="Times New Roman"/>
              </a:rPr>
              <a:t>подлинным</a:t>
            </a:r>
            <a:endParaRPr lang="ru-RU" sz="1100" dirty="0">
              <a:effectLst/>
              <a:ea typeface="Calibri"/>
              <a:cs typeface="Times New Roman"/>
            </a:endParaRPr>
          </a:p>
          <a:p>
            <a:pPr>
              <a:lnSpc>
                <a:spcPct val="115000"/>
              </a:lnSpc>
              <a:spcAft>
                <a:spcPts val="1000"/>
              </a:spcAft>
            </a:pPr>
            <a:r>
              <a:rPr lang="ru-RU" sz="1100" dirty="0">
                <a:effectLst/>
                <a:ea typeface="Calibri"/>
                <a:cs typeface="Times New Roman"/>
              </a:rPr>
              <a:t> </a:t>
            </a:r>
          </a:p>
        </p:txBody>
      </p:sp>
      <p:sp>
        <p:nvSpPr>
          <p:cNvPr id="26" name="Поле 16"/>
          <p:cNvSpPr txBox="1"/>
          <p:nvPr/>
        </p:nvSpPr>
        <p:spPr>
          <a:xfrm>
            <a:off x="3777224" y="3408218"/>
            <a:ext cx="1085850" cy="504190"/>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ru-RU" sz="1100" i="1">
                <a:effectLst/>
                <a:latin typeface="Times New Roman"/>
                <a:ea typeface="Calibri"/>
                <a:cs typeface="Times New Roman"/>
              </a:rPr>
              <a:t>Что может героизм?</a:t>
            </a:r>
            <a:endParaRPr lang="ru-RU" sz="1100">
              <a:effectLst/>
              <a:ea typeface="Calibri"/>
              <a:cs typeface="Times New Roman"/>
            </a:endParaRPr>
          </a:p>
        </p:txBody>
      </p:sp>
      <p:sp>
        <p:nvSpPr>
          <p:cNvPr id="23" name="Rectangle 5"/>
          <p:cNvSpPr>
            <a:spLocks noChangeArrowheads="1"/>
          </p:cNvSpPr>
          <p:nvPr/>
        </p:nvSpPr>
        <p:spPr bwMode="auto">
          <a:xfrm>
            <a:off x="5148064" y="1062770"/>
            <a:ext cx="3670176"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indent="-457200" algn="just" fontAlgn="base">
              <a:spcBef>
                <a:spcPct val="0"/>
              </a:spcBef>
              <a:spcAft>
                <a:spcPct val="0"/>
              </a:spcAft>
              <a:buFont typeface="+mj-lt"/>
              <a:buAutoNum type="arabicPeriod"/>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Чтобы самостоятельно дать определение понятию, необходимо  внимательно изучить его, сравнить с другими понятиями.</a:t>
            </a:r>
            <a:endParaRPr lang="ru-RU" sz="2400" dirty="0" smtClean="0">
              <a:latin typeface="Times New Roman" pitchFamily="18" charset="0"/>
              <a:ea typeface="Calibri" pitchFamily="34" charset="0"/>
              <a:cs typeface="Times New Roman" pitchFamily="18" charset="0"/>
            </a:endParaRPr>
          </a:p>
          <a:p>
            <a:pPr marL="457200" indent="-457200" algn="just" fontAlgn="base">
              <a:spcBef>
                <a:spcPct val="0"/>
              </a:spcBef>
              <a:spcAft>
                <a:spcPct val="0"/>
              </a:spcAft>
              <a:buFont typeface="+mj-lt"/>
              <a:buAutoNum type="arabicPeriod"/>
            </a:pPr>
            <a:r>
              <a:rPr lang="ru-RU" sz="2400" dirty="0" smtClean="0">
                <a:latin typeface="Times New Roman" pitchFamily="18" charset="0"/>
                <a:ea typeface="Calibri" pitchFamily="34" charset="0"/>
                <a:cs typeface="Times New Roman" pitchFamily="18" charset="0"/>
              </a:rPr>
              <a:t>Самостоятельно </a:t>
            </a:r>
            <a:r>
              <a:rPr lang="ru-RU" sz="2400" dirty="0">
                <a:latin typeface="Times New Roman" pitchFamily="18" charset="0"/>
                <a:ea typeface="Calibri" pitchFamily="34" charset="0"/>
                <a:cs typeface="Times New Roman" pitchFamily="18" charset="0"/>
              </a:rPr>
              <a:t>заполните пропуски в схеме</a:t>
            </a:r>
            <a:r>
              <a:rPr lang="ru-RU" sz="2400" dirty="0" smtClean="0">
                <a:latin typeface="Times New Roman" pitchFamily="18" charset="0"/>
                <a:ea typeface="Calibri" pitchFamily="34" charset="0"/>
                <a:cs typeface="Times New Roman" pitchFamily="18" charset="0"/>
              </a:rPr>
              <a:t>.</a:t>
            </a:r>
          </a:p>
          <a:p>
            <a:pPr marL="457200" indent="-457200" algn="just" fontAlgn="base">
              <a:spcBef>
                <a:spcPct val="0"/>
              </a:spcBef>
              <a:spcAft>
                <a:spcPct val="0"/>
              </a:spcAft>
              <a:buFont typeface="+mj-lt"/>
              <a:buAutoNum type="arabicPeriod"/>
            </a:pPr>
            <a:r>
              <a:rPr lang="ru-RU" sz="2400" dirty="0" smtClean="0">
                <a:latin typeface="Times New Roman" pitchFamily="18" charset="0"/>
                <a:ea typeface="Calibri" pitchFamily="34" charset="0"/>
                <a:cs typeface="Times New Roman" pitchFamily="18" charset="0"/>
              </a:rPr>
              <a:t>Изучите получившуюся схему.</a:t>
            </a:r>
            <a:endParaRPr lang="ru-RU" sz="2400" dirty="0">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tabLst/>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Box 11"/>
          <p:cNvSpPr txBox="1"/>
          <p:nvPr/>
        </p:nvSpPr>
        <p:spPr>
          <a:xfrm>
            <a:off x="5076056" y="260647"/>
            <a:ext cx="3851920" cy="461665"/>
          </a:xfrm>
          <a:prstGeom prst="rect">
            <a:avLst/>
          </a:prstGeom>
          <a:noFill/>
          <a:ln w="28575">
            <a:solidFill>
              <a:srgbClr val="C00000"/>
            </a:solidFill>
          </a:ln>
        </p:spPr>
        <p:txBody>
          <a:bodyPr wrap="square" rtlCol="0">
            <a:spAutoFit/>
          </a:bodyPr>
          <a:lstStyle/>
          <a:p>
            <a:r>
              <a:rPr lang="ru-RU" sz="2400" dirty="0" smtClean="0">
                <a:latin typeface="Times New Roman" pitchFamily="18" charset="0"/>
                <a:cs typeface="Times New Roman" pitchFamily="18" charset="0"/>
              </a:rPr>
              <a:t>Задание для фокус-группы</a:t>
            </a:r>
            <a:endParaRPr lang="ru-RU" sz="2400" dirty="0">
              <a:latin typeface="Times New Roman" pitchFamily="18" charset="0"/>
              <a:cs typeface="Times New Roman" pitchFamily="18" charset="0"/>
            </a:endParaRPr>
          </a:p>
        </p:txBody>
      </p:sp>
      <p:sp>
        <p:nvSpPr>
          <p:cNvPr id="13" name="Прямоугольник 12"/>
          <p:cNvSpPr/>
          <p:nvPr/>
        </p:nvSpPr>
        <p:spPr>
          <a:xfrm>
            <a:off x="322218" y="6117754"/>
            <a:ext cx="8604448" cy="584775"/>
          </a:xfrm>
          <a:prstGeom prst="rect">
            <a:avLst/>
          </a:prstGeom>
          <a:ln w="38100">
            <a:solidFill>
              <a:srgbClr val="C00000"/>
            </a:solidFill>
          </a:ln>
        </p:spPr>
        <p:txBody>
          <a:bodyPr wrap="square">
            <a:spAutoFit/>
          </a:bodyPr>
          <a:lstStyle/>
          <a:p>
            <a:r>
              <a:rPr lang="ru-RU" sz="3200" dirty="0">
                <a:latin typeface="Times New Roman" pitchFamily="18" charset="0"/>
                <a:cs typeface="Times New Roman" pitchFamily="18" charset="0"/>
              </a:rPr>
              <a:t>Сформулируйте определение слова «героизм».</a:t>
            </a:r>
          </a:p>
        </p:txBody>
      </p:sp>
    </p:spTree>
    <p:extLst>
      <p:ext uri="{BB962C8B-B14F-4D97-AF65-F5344CB8AC3E}">
        <p14:creationId xmlns:p14="http://schemas.microsoft.com/office/powerpoint/2010/main" val="42828896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6574" b="40357"/>
          <a:stretch/>
        </p:blipFill>
        <p:spPr bwMode="auto">
          <a:xfrm>
            <a:off x="323528" y="260648"/>
            <a:ext cx="8280920" cy="6343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2218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51520" y="4919008"/>
            <a:ext cx="8712968" cy="1938992"/>
          </a:xfrm>
          <a:prstGeom prst="rect">
            <a:avLst/>
          </a:prstGeom>
        </p:spPr>
        <p:txBody>
          <a:bodyPr wrap="square">
            <a:spAutoFit/>
          </a:bodyPr>
          <a:lstStyle/>
          <a:p>
            <a:r>
              <a:rPr lang="ru-RU" sz="2400" dirty="0">
                <a:latin typeface="Times New Roman" pitchFamily="18" charset="0"/>
                <a:cs typeface="Times New Roman" pitchFamily="18" charset="0"/>
              </a:rPr>
              <a:t>Не забудьте описать:</a:t>
            </a:r>
          </a:p>
          <a:p>
            <a:r>
              <a:rPr lang="ru-RU" sz="2400" dirty="0" smtClean="0">
                <a:latin typeface="Times New Roman" pitchFamily="18" charset="0"/>
                <a:cs typeface="Times New Roman" pitchFamily="18" charset="0"/>
              </a:rPr>
              <a:t>1</a:t>
            </a:r>
            <a:r>
              <a:rPr lang="ru-RU" sz="2400" dirty="0">
                <a:latin typeface="Times New Roman" pitchFamily="18" charset="0"/>
                <a:cs typeface="Times New Roman" pitchFamily="18" charset="0"/>
              </a:rPr>
              <a:t>. событие, изображённое на фотографии;</a:t>
            </a:r>
          </a:p>
          <a:p>
            <a:r>
              <a:rPr lang="ru-RU" sz="2400" dirty="0" smtClean="0">
                <a:latin typeface="Times New Roman" pitchFamily="18" charset="0"/>
                <a:cs typeface="Times New Roman" pitchFamily="18" charset="0"/>
              </a:rPr>
              <a:t>2</a:t>
            </a:r>
            <a:r>
              <a:rPr lang="ru-RU" sz="2400" dirty="0">
                <a:latin typeface="Times New Roman" pitchFamily="18" charset="0"/>
                <a:cs typeface="Times New Roman" pitchFamily="18" charset="0"/>
              </a:rPr>
              <a:t>. место, изображённое на фотографии;</a:t>
            </a:r>
          </a:p>
          <a:p>
            <a:r>
              <a:rPr lang="ru-RU" sz="2400" dirty="0" smtClean="0">
                <a:latin typeface="Times New Roman" pitchFamily="18" charset="0"/>
                <a:cs typeface="Times New Roman" pitchFamily="18" charset="0"/>
              </a:rPr>
              <a:t>3</a:t>
            </a:r>
            <a:r>
              <a:rPr lang="ru-RU" sz="2400" dirty="0">
                <a:latin typeface="Times New Roman" pitchFamily="18" charset="0"/>
                <a:cs typeface="Times New Roman" pitchFamily="18" charset="0"/>
              </a:rPr>
              <a:t>. людей, изображённых на фотографии;</a:t>
            </a:r>
          </a:p>
          <a:p>
            <a:r>
              <a:rPr lang="ru-RU" sz="2400" dirty="0" smtClean="0">
                <a:latin typeface="Times New Roman" pitchFamily="18" charset="0"/>
                <a:cs typeface="Times New Roman" pitchFamily="18" charset="0"/>
              </a:rPr>
              <a:t>4</a:t>
            </a:r>
            <a:r>
              <a:rPr lang="ru-RU" sz="2400" dirty="0">
                <a:latin typeface="Times New Roman" pitchFamily="18" charset="0"/>
                <a:cs typeface="Times New Roman" pitchFamily="18" charset="0"/>
              </a:rPr>
              <a:t>. эмоции, которые вызывает фотография.</a:t>
            </a:r>
          </a:p>
        </p:txBody>
      </p:sp>
      <p:pic>
        <p:nvPicPr>
          <p:cNvPr id="1026" name="Picture 2" descr="C:\Users\Ольга Валерьевна\Desktop\Screenshot_20190205-230420_VK.jpg"/>
          <p:cNvPicPr>
            <a:picLocks noChangeAspect="1" noChangeArrowheads="1"/>
          </p:cNvPicPr>
          <p:nvPr/>
        </p:nvPicPr>
        <p:blipFill rotWithShape="1">
          <a:blip r:embed="rId2">
            <a:extLst>
              <a:ext uri="{28A0092B-C50C-407E-A947-70E740481C1C}">
                <a14:useLocalDpi xmlns:a14="http://schemas.microsoft.com/office/drawing/2010/main" val="0"/>
              </a:ext>
            </a:extLst>
          </a:blip>
          <a:srcRect r="3959"/>
          <a:stretch/>
        </p:blipFill>
        <p:spPr bwMode="auto">
          <a:xfrm>
            <a:off x="884172" y="0"/>
            <a:ext cx="7345428" cy="4950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87637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908720"/>
          </a:xfrm>
        </p:spPr>
        <p:txBody>
          <a:bodyPr/>
          <a:lstStyle/>
          <a:p>
            <a:r>
              <a:rPr lang="ru-RU" dirty="0" smtClean="0">
                <a:latin typeface="Times New Roman" pitchFamily="18" charset="0"/>
                <a:cs typeface="Times New Roman" pitchFamily="18" charset="0"/>
              </a:rPr>
              <a:t>Приём «Лупа»</a:t>
            </a:r>
            <a:endParaRPr lang="ru-RU" dirty="0">
              <a:latin typeface="Times New Roman" pitchFamily="18" charset="0"/>
              <a:cs typeface="Times New Roman" pitchFamily="18" charset="0"/>
            </a:endParaRPr>
          </a:p>
        </p:txBody>
      </p:sp>
      <p:sp>
        <p:nvSpPr>
          <p:cNvPr id="3" name="Прямоугольник 2"/>
          <p:cNvSpPr/>
          <p:nvPr/>
        </p:nvSpPr>
        <p:spPr>
          <a:xfrm>
            <a:off x="323528" y="764704"/>
            <a:ext cx="8568952" cy="461665"/>
          </a:xfrm>
          <a:prstGeom prst="rect">
            <a:avLst/>
          </a:prstGeom>
        </p:spPr>
        <p:txBody>
          <a:bodyPr wrap="square">
            <a:spAutoFit/>
          </a:bodyPr>
          <a:lstStyle/>
          <a:p>
            <a:pPr algn="ctr"/>
            <a:r>
              <a:rPr lang="ru-RU" sz="2400" dirty="0">
                <a:latin typeface="Times New Roman" pitchFamily="18" charset="0"/>
                <a:cs typeface="Times New Roman" pitchFamily="18" charset="0"/>
              </a:rPr>
              <a:t>Как описать впечатления участников фотографии ?</a:t>
            </a:r>
          </a:p>
        </p:txBody>
      </p:sp>
      <p:pic>
        <p:nvPicPr>
          <p:cNvPr id="10" name="Picture 8" descr="ÐÐ°ÑÑÐ¸Ð½ÐºÐ¸ Ð¿Ð¾ Ð·Ð°Ð¿ÑÐ¾ÑÑ Ð»ÑÐ¿Ð° Ð½Ð° Ð¿ÑÐ¾Ð·ÑÐ°ÑÐ½Ð¾Ð¼ ÑÐ¾Ð½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4239491"/>
            <a:ext cx="24384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484784"/>
            <a:ext cx="7346950" cy="494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descr="ÐÐ°ÑÑÐ¸Ð½ÐºÐ¸ Ð¿Ð¾ Ð·Ð°Ð¿ÑÐ¾ÑÑ Ð»ÑÐ¿Ð° Ð½Ð° Ð¿ÑÐ¾Ð·ÑÐ°ÑÐ½Ð¾Ð¼ ÑÐ¾Ð½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0624" y="4391891"/>
            <a:ext cx="24384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0661" y="2492896"/>
            <a:ext cx="969963"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554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052"/>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8496944" cy="850106"/>
          </a:xfrm>
        </p:spPr>
        <p:txBody>
          <a:bodyPr/>
          <a:lstStyle/>
          <a:p>
            <a:r>
              <a:rPr lang="ru-RU" b="1" dirty="0" smtClean="0">
                <a:latin typeface="Times New Roman" pitchFamily="18" charset="0"/>
                <a:cs typeface="Times New Roman" pitchFamily="18" charset="0"/>
              </a:rPr>
              <a:t>АУДИАЛ</a:t>
            </a:r>
            <a:endParaRPr lang="ru-RU" b="1" dirty="0">
              <a:latin typeface="Times New Roman" pitchFamily="18" charset="0"/>
              <a:cs typeface="Times New Roman" pitchFamily="18" charset="0"/>
            </a:endParaRPr>
          </a:p>
        </p:txBody>
      </p:sp>
      <p:sp>
        <p:nvSpPr>
          <p:cNvPr id="6" name="TextBox 5"/>
          <p:cNvSpPr txBox="1"/>
          <p:nvPr/>
        </p:nvSpPr>
        <p:spPr>
          <a:xfrm>
            <a:off x="179512" y="836712"/>
            <a:ext cx="8856984" cy="2246769"/>
          </a:xfrm>
          <a:prstGeom prst="rect">
            <a:avLst/>
          </a:prstGeom>
          <a:solidFill>
            <a:schemeClr val="accent5">
              <a:lumMod val="20000"/>
              <a:lumOff val="80000"/>
            </a:schemeClr>
          </a:solidFill>
          <a:ln>
            <a:solidFill>
              <a:schemeClr val="tx1"/>
            </a:solidFill>
          </a:ln>
        </p:spPr>
        <p:txBody>
          <a:bodyPr wrap="square" rtlCol="0">
            <a:spAutoFit/>
          </a:bodyPr>
          <a:lstStyle/>
          <a:p>
            <a:pPr marL="457200" indent="-457200">
              <a:buFont typeface="Arial" pitchFamily="34" charset="0"/>
              <a:buChar char="•"/>
            </a:pPr>
            <a:r>
              <a:rPr lang="ru-RU" sz="2800" dirty="0" smtClean="0">
                <a:latin typeface="Times New Roman" pitchFamily="18" charset="0"/>
                <a:cs typeface="Times New Roman" pitchFamily="18" charset="0"/>
              </a:rPr>
              <a:t>Проговаривание</a:t>
            </a:r>
          </a:p>
          <a:p>
            <a:pPr marL="457200" indent="-457200">
              <a:buFont typeface="Arial" pitchFamily="34" charset="0"/>
              <a:buChar char="•"/>
            </a:pPr>
            <a:r>
              <a:rPr lang="ru-RU" sz="2800" dirty="0" smtClean="0">
                <a:latin typeface="Times New Roman" pitchFamily="18" charset="0"/>
                <a:cs typeface="Times New Roman" pitchFamily="18" charset="0"/>
              </a:rPr>
              <a:t>Диалог</a:t>
            </a:r>
          </a:p>
          <a:p>
            <a:pPr marL="457200" indent="-457200">
              <a:buFont typeface="Arial" pitchFamily="34" charset="0"/>
              <a:buChar char="•"/>
            </a:pPr>
            <a:r>
              <a:rPr lang="ru-RU" sz="2800" dirty="0" smtClean="0">
                <a:latin typeface="Times New Roman" pitchFamily="18" charset="0"/>
                <a:cs typeface="Times New Roman" pitchFamily="18" charset="0"/>
              </a:rPr>
              <a:t>Фронтальная беседа</a:t>
            </a:r>
          </a:p>
          <a:p>
            <a:pPr marL="457200" indent="-457200">
              <a:buFont typeface="Arial" pitchFamily="34" charset="0"/>
              <a:buChar char="•"/>
            </a:pPr>
            <a:r>
              <a:rPr lang="ru-RU" sz="2800" dirty="0" smtClean="0">
                <a:latin typeface="Times New Roman" pitchFamily="18" charset="0"/>
                <a:cs typeface="Times New Roman" pitchFamily="18" charset="0"/>
              </a:rPr>
              <a:t>Комментированное письмо</a:t>
            </a:r>
          </a:p>
          <a:p>
            <a:pPr marL="457200" indent="-457200">
              <a:buFont typeface="Arial" pitchFamily="34" charset="0"/>
              <a:buChar char="•"/>
            </a:pPr>
            <a:r>
              <a:rPr lang="ru-RU" sz="2800" dirty="0" smtClean="0">
                <a:latin typeface="Times New Roman" pitchFamily="18" charset="0"/>
                <a:cs typeface="Times New Roman" pitchFamily="18" charset="0"/>
              </a:rPr>
              <a:t>Письмо под диктовку</a:t>
            </a:r>
            <a:endParaRPr lang="ru-RU" sz="2800" dirty="0">
              <a:latin typeface="Times New Roman" pitchFamily="18" charset="0"/>
              <a:cs typeface="Times New Roman" pitchFamily="18" charset="0"/>
            </a:endParaRPr>
          </a:p>
        </p:txBody>
      </p:sp>
      <p:sp>
        <p:nvSpPr>
          <p:cNvPr id="8" name="Прямоугольник 7"/>
          <p:cNvSpPr/>
          <p:nvPr/>
        </p:nvSpPr>
        <p:spPr>
          <a:xfrm>
            <a:off x="193900" y="4005064"/>
            <a:ext cx="8698579" cy="2677656"/>
          </a:xfrm>
          <a:prstGeom prst="rect">
            <a:avLst/>
          </a:prstGeom>
        </p:spPr>
        <p:txBody>
          <a:bodyPr wrap="square" numCol="2">
            <a:spAutoFit/>
          </a:bodyPr>
          <a:lstStyle/>
          <a:p>
            <a:pPr algn="ctr"/>
            <a:r>
              <a:rPr lang="ru-RU" sz="2400" dirty="0">
                <a:latin typeface="Times New Roman" pitchFamily="18" charset="0"/>
                <a:cs typeface="Times New Roman" pitchFamily="18" charset="0"/>
              </a:rPr>
              <a:t>Вот солдатик </a:t>
            </a:r>
            <a:r>
              <a:rPr lang="ru-RU" sz="2400" b="1" dirty="0">
                <a:latin typeface="Times New Roman" pitchFamily="18" charset="0"/>
                <a:cs typeface="Times New Roman" pitchFamily="18" charset="0"/>
              </a:rPr>
              <a:t>оловянный</a:t>
            </a:r>
            <a:r>
              <a:rPr lang="ru-RU" sz="2400" dirty="0">
                <a:latin typeface="Times New Roman" pitchFamily="18" charset="0"/>
                <a:cs typeface="Times New Roman" pitchFamily="18" charset="0"/>
              </a:rPr>
              <a:t>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Взял топорик </a:t>
            </a:r>
            <a:r>
              <a:rPr lang="ru-RU" sz="2400" b="1" dirty="0">
                <a:latin typeface="Times New Roman" pitchFamily="18" charset="0"/>
                <a:cs typeface="Times New Roman" pitchFamily="18" charset="0"/>
              </a:rPr>
              <a:t>деревянный </a:t>
            </a: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И построил дом </a:t>
            </a:r>
            <a:r>
              <a:rPr lang="ru-RU" sz="2400" b="1" dirty="0">
                <a:latin typeface="Times New Roman" pitchFamily="18" charset="0"/>
                <a:cs typeface="Times New Roman" pitchFamily="18" charset="0"/>
              </a:rPr>
              <a:t>стеклянный</a:t>
            </a:r>
            <a:r>
              <a:rPr lang="ru-RU" sz="2400" dirty="0">
                <a:latin typeface="Times New Roman" pitchFamily="18" charset="0"/>
                <a:cs typeface="Times New Roman" pitchFamily="18" charset="0"/>
              </a:rPr>
              <a:t>,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В нем ни потолка, ни стен,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И живут </a:t>
            </a:r>
            <a:r>
              <a:rPr lang="ru-RU" sz="2400" b="1" dirty="0">
                <a:latin typeface="Times New Roman" pitchFamily="18" charset="0"/>
                <a:cs typeface="Times New Roman" pitchFamily="18" charset="0"/>
              </a:rPr>
              <a:t>две буквы "Н"</a:t>
            </a:r>
            <a:r>
              <a:rPr lang="ru-RU" sz="2400" dirty="0">
                <a:latin typeface="Times New Roman" pitchFamily="18" charset="0"/>
                <a:cs typeface="Times New Roman" pitchFamily="18" charset="0"/>
              </a:rPr>
              <a:t>.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endParaRPr lang="ru-RU" sz="2400" dirty="0" smtClean="0">
              <a:latin typeface="Times New Roman" pitchFamily="18" charset="0"/>
              <a:cs typeface="Times New Roman" pitchFamily="18" charset="0"/>
            </a:endParaRPr>
          </a:p>
          <a:p>
            <a:pPr algn="ctr"/>
            <a:r>
              <a:rPr lang="ru-RU" sz="2400" dirty="0" smtClean="0">
                <a:latin typeface="Times New Roman" pitchFamily="18" charset="0"/>
                <a:cs typeface="Times New Roman" pitchFamily="18" charset="0"/>
              </a:rPr>
              <a:t>Посмотрите </a:t>
            </a:r>
            <a:r>
              <a:rPr lang="ru-RU" sz="2400" dirty="0">
                <a:latin typeface="Times New Roman" pitchFamily="18" charset="0"/>
                <a:cs typeface="Times New Roman" pitchFamily="18" charset="0"/>
              </a:rPr>
              <a:t>на окно: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Там </a:t>
            </a:r>
            <a:r>
              <a:rPr lang="ru-RU" sz="2400" b="1" dirty="0" err="1">
                <a:latin typeface="Times New Roman" pitchFamily="18" charset="0"/>
                <a:cs typeface="Times New Roman" pitchFamily="18" charset="0"/>
              </a:rPr>
              <a:t>стекляННое</a:t>
            </a:r>
            <a:r>
              <a:rPr lang="ru-RU" sz="2400" dirty="0">
                <a:latin typeface="Times New Roman" pitchFamily="18" charset="0"/>
                <a:cs typeface="Times New Roman" pitchFamily="18" charset="0"/>
              </a:rPr>
              <a:t> стекло,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Рамы </a:t>
            </a:r>
            <a:r>
              <a:rPr lang="ru-RU" sz="2400" b="1" dirty="0" err="1">
                <a:latin typeface="Times New Roman" pitchFamily="18" charset="0"/>
                <a:cs typeface="Times New Roman" pitchFamily="18" charset="0"/>
              </a:rPr>
              <a:t>деревяННые</a:t>
            </a:r>
            <a:r>
              <a:rPr lang="ru-RU" sz="2400" dirty="0">
                <a:latin typeface="Times New Roman" pitchFamily="18" charset="0"/>
                <a:cs typeface="Times New Roman" pitchFamily="18" charset="0"/>
              </a:rPr>
              <a:t>,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Ручки </a:t>
            </a:r>
            <a:r>
              <a:rPr lang="ru-RU" sz="2400" b="1" dirty="0" err="1">
                <a:latin typeface="Times New Roman" pitchFamily="18" charset="0"/>
                <a:cs typeface="Times New Roman" pitchFamily="18" charset="0"/>
              </a:rPr>
              <a:t>оловяННые</a:t>
            </a:r>
            <a:r>
              <a:rPr lang="ru-RU" sz="2400" dirty="0">
                <a:latin typeface="Times New Roman" pitchFamily="18" charset="0"/>
                <a:cs typeface="Times New Roman" pitchFamily="18" charset="0"/>
              </a:rPr>
              <a:t>. </a:t>
            </a:r>
          </a:p>
        </p:txBody>
      </p:sp>
      <p:sp>
        <p:nvSpPr>
          <p:cNvPr id="3" name="TextBox 2"/>
          <p:cNvSpPr txBox="1"/>
          <p:nvPr/>
        </p:nvSpPr>
        <p:spPr>
          <a:xfrm>
            <a:off x="193900" y="3356992"/>
            <a:ext cx="8842596" cy="523220"/>
          </a:xfrm>
          <a:prstGeom prst="rect">
            <a:avLst/>
          </a:prstGeom>
          <a:noFill/>
        </p:spPr>
        <p:txBody>
          <a:bodyPr wrap="square" rtlCol="0">
            <a:spAutoFit/>
          </a:bodyPr>
          <a:lstStyle/>
          <a:p>
            <a:pPr algn="ctr"/>
            <a:r>
              <a:rPr lang="ru-RU" sz="2800" u="sng" dirty="0" smtClean="0">
                <a:latin typeface="Times New Roman" pitchFamily="18" charset="0"/>
                <a:cs typeface="Times New Roman" pitchFamily="18" charset="0"/>
              </a:rPr>
              <a:t>Приёмы мнемотехники – рифмованные правила</a:t>
            </a:r>
            <a:endParaRPr lang="ru-RU" sz="2800" u="sng" dirty="0">
              <a:latin typeface="Times New Roman" pitchFamily="18" charset="0"/>
              <a:cs typeface="Times New Roman" pitchFamily="18" charset="0"/>
            </a:endParaRPr>
          </a:p>
        </p:txBody>
      </p:sp>
    </p:spTree>
    <p:extLst>
      <p:ext uri="{BB962C8B-B14F-4D97-AF65-F5344CB8AC3E}">
        <p14:creationId xmlns:p14="http://schemas.microsoft.com/office/powerpoint/2010/main" val="37152850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720080"/>
          </a:xfrm>
        </p:spPr>
        <p:txBody>
          <a:bodyPr>
            <a:normAutofit fontScale="90000"/>
          </a:bodyPr>
          <a:lstStyle/>
          <a:p>
            <a:r>
              <a:rPr lang="ru-RU" dirty="0" smtClean="0">
                <a:latin typeface="Times New Roman" pitchFamily="18" charset="0"/>
                <a:cs typeface="Times New Roman" pitchFamily="18" charset="0"/>
              </a:rPr>
              <a:t>Составление диалога</a:t>
            </a:r>
            <a:endParaRPr lang="ru-RU" dirty="0">
              <a:latin typeface="Times New Roman" pitchFamily="18" charset="0"/>
              <a:cs typeface="Times New Roman" pitchFamily="18" charset="0"/>
            </a:endParaRPr>
          </a:p>
        </p:txBody>
      </p:sp>
      <p:sp>
        <p:nvSpPr>
          <p:cNvPr id="4" name="TextBox 3"/>
          <p:cNvSpPr txBox="1"/>
          <p:nvPr/>
        </p:nvSpPr>
        <p:spPr>
          <a:xfrm>
            <a:off x="0" y="3300295"/>
            <a:ext cx="9144000" cy="3416320"/>
          </a:xfrm>
          <a:prstGeom prst="rect">
            <a:avLst/>
          </a:prstGeom>
          <a:noFill/>
        </p:spPr>
        <p:txBody>
          <a:bodyPr wrap="square" rtlCol="0">
            <a:spAutoFit/>
          </a:bodyPr>
          <a:lstStyle/>
          <a:p>
            <a:pPr marL="285750" indent="-285750" algn="just">
              <a:buFontTx/>
              <a:buChar char="-"/>
            </a:pPr>
            <a:r>
              <a:rPr lang="ru-RU" sz="2400" b="1" dirty="0" smtClean="0">
                <a:latin typeface="Times New Roman" pitchFamily="18" charset="0"/>
                <a:cs typeface="Times New Roman" pitchFamily="18" charset="0"/>
              </a:rPr>
              <a:t>Сколько букв Н можно написать в суффиксе прилагательных?</a:t>
            </a:r>
          </a:p>
          <a:p>
            <a:pPr marL="285750" indent="-285750" algn="just">
              <a:buFontTx/>
              <a:buChar char="-"/>
            </a:pPr>
            <a:r>
              <a:rPr lang="ru-RU" sz="2400" i="1" dirty="0" smtClean="0">
                <a:latin typeface="Times New Roman" pitchFamily="18" charset="0"/>
                <a:cs typeface="Times New Roman" pitchFamily="18" charset="0"/>
              </a:rPr>
              <a:t>Одну или две.</a:t>
            </a:r>
          </a:p>
          <a:p>
            <a:pPr marL="285750" indent="-285750" algn="just">
              <a:buFontTx/>
              <a:buChar char="-"/>
            </a:pPr>
            <a:r>
              <a:rPr lang="ru-RU" sz="2400" b="1" dirty="0" smtClean="0">
                <a:latin typeface="Times New Roman" pitchFamily="18" charset="0"/>
                <a:cs typeface="Times New Roman" pitchFamily="18" charset="0"/>
              </a:rPr>
              <a:t>В каком случае в суффиксе прилагательного пишется одна Н?</a:t>
            </a:r>
          </a:p>
          <a:p>
            <a:pPr marL="285750" indent="-285750" algn="just">
              <a:buFontTx/>
              <a:buChar char="-"/>
            </a:pPr>
            <a:r>
              <a:rPr lang="ru-RU" sz="2400" i="1" dirty="0" smtClean="0">
                <a:latin typeface="Times New Roman" pitchFamily="18" charset="0"/>
                <a:cs typeface="Times New Roman" pitchFamily="18" charset="0"/>
              </a:rPr>
              <a:t>Если у прилагательного есть суффикс –АН, -ЯН,-ИН.</a:t>
            </a:r>
          </a:p>
          <a:p>
            <a:pPr marL="285750" indent="-285750" algn="just">
              <a:buFontTx/>
              <a:buChar char="-"/>
            </a:pPr>
            <a:r>
              <a:rPr lang="ru-RU" sz="2400" b="1" dirty="0" smtClean="0">
                <a:latin typeface="Times New Roman" pitchFamily="18" charset="0"/>
                <a:cs typeface="Times New Roman" pitchFamily="18" charset="0"/>
              </a:rPr>
              <a:t>На все прилагательные распространяется это правило?</a:t>
            </a:r>
          </a:p>
          <a:p>
            <a:pPr marL="285750" indent="-285750" algn="just">
              <a:buFontTx/>
              <a:buChar char="-"/>
            </a:pPr>
            <a:r>
              <a:rPr lang="ru-RU" sz="2400" i="1" dirty="0" smtClean="0">
                <a:latin typeface="Times New Roman" pitchFamily="18" charset="0"/>
                <a:cs typeface="Times New Roman" pitchFamily="18" charset="0"/>
              </a:rPr>
              <a:t>Нет, есть слова-исключения.</a:t>
            </a:r>
          </a:p>
          <a:p>
            <a:pPr marL="285750" indent="-285750" algn="just">
              <a:buFontTx/>
              <a:buChar char="-"/>
            </a:pPr>
            <a:r>
              <a:rPr lang="ru-RU" sz="2400" b="1" dirty="0" smtClean="0">
                <a:latin typeface="Times New Roman" pitchFamily="18" charset="0"/>
                <a:cs typeface="Times New Roman" pitchFamily="18" charset="0"/>
              </a:rPr>
              <a:t>Ты их помнишь?</a:t>
            </a:r>
          </a:p>
          <a:p>
            <a:pPr marL="285750" indent="-285750" algn="just">
              <a:buFontTx/>
              <a:buChar char="-"/>
            </a:pPr>
            <a:r>
              <a:rPr lang="ru-RU" sz="2400" i="1" dirty="0" smtClean="0">
                <a:latin typeface="Times New Roman" pitchFamily="18" charset="0"/>
                <a:cs typeface="Times New Roman" pitchFamily="18" charset="0"/>
              </a:rPr>
              <a:t>Да, стеклянный, оловянный, деревянный.</a:t>
            </a:r>
            <a:endParaRPr lang="ru-RU" sz="2400" i="1" dirty="0">
              <a:latin typeface="Times New Roman" pitchFamily="18" charset="0"/>
              <a:cs typeface="Times New Roman" pitchFamily="18" charset="0"/>
            </a:endParaRPr>
          </a:p>
        </p:txBody>
      </p:sp>
      <p:sp>
        <p:nvSpPr>
          <p:cNvPr id="5" name="Прямоугольник 4"/>
          <p:cNvSpPr/>
          <p:nvPr/>
        </p:nvSpPr>
        <p:spPr>
          <a:xfrm>
            <a:off x="237844" y="836712"/>
            <a:ext cx="8640960" cy="2308324"/>
          </a:xfrm>
          <a:prstGeom prst="rect">
            <a:avLst/>
          </a:prstGeom>
          <a:ln>
            <a:solidFill>
              <a:srgbClr val="FF0000"/>
            </a:solidFill>
          </a:ln>
        </p:spPr>
        <p:txBody>
          <a:bodyPr wrap="square">
            <a:spAutoFit/>
          </a:bodyPr>
          <a:lstStyle/>
          <a:p>
            <a:pPr algn="just"/>
            <a:r>
              <a:rPr lang="ru-RU" dirty="0">
                <a:latin typeface="Times New Roman" pitchFamily="18" charset="0"/>
                <a:cs typeface="Times New Roman" pitchFamily="18" charset="0"/>
              </a:rPr>
              <a:t>Н-НН в суффиксах прилагательных, образованных от существительных</a:t>
            </a:r>
          </a:p>
          <a:p>
            <a:pPr algn="just"/>
            <a:r>
              <a:rPr lang="ru-RU" b="1" dirty="0">
                <a:latin typeface="Times New Roman" pitchFamily="18" charset="0"/>
                <a:cs typeface="Times New Roman" pitchFamily="18" charset="0"/>
              </a:rPr>
              <a:t>1. Одна буква н пишется:</a:t>
            </a:r>
            <a:endParaRPr lang="ru-RU" dirty="0">
              <a:latin typeface="Times New Roman" pitchFamily="18" charset="0"/>
              <a:cs typeface="Times New Roman" pitchFamily="18" charset="0"/>
            </a:endParaRPr>
          </a:p>
          <a:p>
            <a:pPr algn="just"/>
            <a:r>
              <a:rPr lang="ru-RU" dirty="0">
                <a:latin typeface="Times New Roman" pitchFamily="18" charset="0"/>
                <a:cs typeface="Times New Roman" pitchFamily="18" charset="0"/>
              </a:rPr>
              <a:t>в прилагательных, образованных от существительных с помощью суффиксов </a:t>
            </a:r>
            <a:r>
              <a:rPr lang="ru-RU" b="1" dirty="0">
                <a:latin typeface="Times New Roman" pitchFamily="18" charset="0"/>
                <a:cs typeface="Times New Roman" pitchFamily="18" charset="0"/>
              </a:rPr>
              <a:t>ан, </a:t>
            </a:r>
            <a:r>
              <a:rPr lang="ru-RU" b="1" dirty="0" err="1">
                <a:latin typeface="Times New Roman" pitchFamily="18" charset="0"/>
                <a:cs typeface="Times New Roman" pitchFamily="18" charset="0"/>
              </a:rPr>
              <a:t>ян</a:t>
            </a:r>
            <a:r>
              <a:rPr lang="ru-RU" b="1" dirty="0">
                <a:latin typeface="Times New Roman" pitchFamily="18" charset="0"/>
                <a:cs typeface="Times New Roman" pitchFamily="18" charset="0"/>
              </a:rPr>
              <a:t>, ин: </a:t>
            </a:r>
            <a:r>
              <a:rPr lang="ru-RU" i="1" dirty="0">
                <a:latin typeface="Times New Roman" pitchFamily="18" charset="0"/>
                <a:cs typeface="Times New Roman" pitchFamily="18" charset="0"/>
              </a:rPr>
              <a:t>кожа — кож</a:t>
            </a:r>
            <a:r>
              <a:rPr lang="ru-RU" b="1" i="1" dirty="0">
                <a:latin typeface="Times New Roman" pitchFamily="18" charset="0"/>
                <a:cs typeface="Times New Roman" pitchFamily="18" charset="0"/>
              </a:rPr>
              <a:t>ан</a:t>
            </a:r>
            <a:r>
              <a:rPr lang="ru-RU" i="1" dirty="0">
                <a:latin typeface="Times New Roman" pitchFamily="18" charset="0"/>
                <a:cs typeface="Times New Roman" pitchFamily="18" charset="0"/>
              </a:rPr>
              <a:t>ый, глина — глин</a:t>
            </a:r>
            <a:r>
              <a:rPr lang="ru-RU" b="1" i="1" dirty="0">
                <a:latin typeface="Times New Roman" pitchFamily="18" charset="0"/>
                <a:cs typeface="Times New Roman" pitchFamily="18" charset="0"/>
              </a:rPr>
              <a:t>ян</a:t>
            </a:r>
            <a:r>
              <a:rPr lang="ru-RU" i="1" dirty="0">
                <a:latin typeface="Times New Roman" pitchFamily="18" charset="0"/>
                <a:cs typeface="Times New Roman" pitchFamily="18" charset="0"/>
              </a:rPr>
              <a:t>ый, соловей — соловь</a:t>
            </a:r>
            <a:r>
              <a:rPr lang="ru-RU" b="1" i="1" dirty="0">
                <a:latin typeface="Times New Roman" pitchFamily="18" charset="0"/>
                <a:cs typeface="Times New Roman" pitchFamily="18" charset="0"/>
              </a:rPr>
              <a:t>ин</a:t>
            </a:r>
            <a:r>
              <a:rPr lang="ru-RU" i="1" dirty="0">
                <a:latin typeface="Times New Roman" pitchFamily="18" charset="0"/>
                <a:cs typeface="Times New Roman" pitchFamily="18" charset="0"/>
              </a:rPr>
              <a:t>ый</a:t>
            </a:r>
            <a:r>
              <a:rPr lang="ru-RU" dirty="0">
                <a:latin typeface="Times New Roman" pitchFamily="18" charset="0"/>
                <a:cs typeface="Times New Roman" pitchFamily="18" charset="0"/>
              </a:rPr>
              <a:t>; </a:t>
            </a:r>
            <a:r>
              <a:rPr lang="ru-RU" b="1" i="1" dirty="0">
                <a:latin typeface="Times New Roman" pitchFamily="18" charset="0"/>
                <a:cs typeface="Times New Roman" pitchFamily="18" charset="0"/>
              </a:rPr>
              <a:t>исключение: </a:t>
            </a:r>
            <a:r>
              <a:rPr lang="ru-RU" dirty="0">
                <a:latin typeface="Times New Roman" pitchFamily="18" charset="0"/>
                <a:cs typeface="Times New Roman" pitchFamily="18" charset="0"/>
              </a:rPr>
              <a:t>в словах </a:t>
            </a:r>
            <a:r>
              <a:rPr lang="ru-RU" i="1" dirty="0">
                <a:latin typeface="Times New Roman" pitchFamily="18" charset="0"/>
                <a:cs typeface="Times New Roman" pitchFamily="18" charset="0"/>
              </a:rPr>
              <a:t>дерев</a:t>
            </a:r>
            <a:r>
              <a:rPr lang="ru-RU" b="1" i="1" dirty="0">
                <a:latin typeface="Times New Roman" pitchFamily="18" charset="0"/>
                <a:cs typeface="Times New Roman" pitchFamily="18" charset="0"/>
              </a:rPr>
              <a:t>янн</a:t>
            </a:r>
            <a:r>
              <a:rPr lang="ru-RU" i="1" dirty="0">
                <a:latin typeface="Times New Roman" pitchFamily="18" charset="0"/>
                <a:cs typeface="Times New Roman" pitchFamily="18" charset="0"/>
              </a:rPr>
              <a:t>ый, олов</a:t>
            </a:r>
            <a:r>
              <a:rPr lang="ru-RU" b="1" i="1" dirty="0">
                <a:latin typeface="Times New Roman" pitchFamily="18" charset="0"/>
                <a:cs typeface="Times New Roman" pitchFamily="18" charset="0"/>
              </a:rPr>
              <a:t>янн</a:t>
            </a:r>
            <a:r>
              <a:rPr lang="ru-RU" i="1" dirty="0">
                <a:latin typeface="Times New Roman" pitchFamily="18" charset="0"/>
                <a:cs typeface="Times New Roman" pitchFamily="18" charset="0"/>
              </a:rPr>
              <a:t>ый, стекл</a:t>
            </a:r>
            <a:r>
              <a:rPr lang="ru-RU" b="1" i="1" dirty="0">
                <a:latin typeface="Times New Roman" pitchFamily="18" charset="0"/>
                <a:cs typeface="Times New Roman" pitchFamily="18" charset="0"/>
              </a:rPr>
              <a:t>янн</a:t>
            </a:r>
            <a:r>
              <a:rPr lang="ru-RU" i="1" dirty="0">
                <a:latin typeface="Times New Roman" pitchFamily="18" charset="0"/>
                <a:cs typeface="Times New Roman" pitchFamily="18" charset="0"/>
              </a:rPr>
              <a:t>ый </a:t>
            </a:r>
            <a:r>
              <a:rPr lang="ru-RU" dirty="0">
                <a:latin typeface="Times New Roman" pitchFamily="18" charset="0"/>
                <a:cs typeface="Times New Roman" pitchFamily="18" charset="0"/>
              </a:rPr>
              <a:t>пишется две буквы н;</a:t>
            </a:r>
          </a:p>
          <a:p>
            <a:pPr algn="just"/>
            <a:r>
              <a:rPr lang="ru-RU" dirty="0">
                <a:latin typeface="Times New Roman" pitchFamily="18" charset="0"/>
                <a:cs typeface="Times New Roman" pitchFamily="18" charset="0"/>
              </a:rPr>
              <a:t>в первообразных прилагательных, или исконных прилагательных: </a:t>
            </a:r>
            <a:r>
              <a:rPr lang="ru-RU" i="1" dirty="0">
                <a:latin typeface="Times New Roman" pitchFamily="18" charset="0"/>
                <a:cs typeface="Times New Roman" pitchFamily="18" charset="0"/>
              </a:rPr>
              <a:t>багря</a:t>
            </a:r>
            <a:r>
              <a:rPr lang="ru-RU" b="1" i="1" dirty="0">
                <a:latin typeface="Times New Roman" pitchFamily="18" charset="0"/>
                <a:cs typeface="Times New Roman" pitchFamily="18" charset="0"/>
              </a:rPr>
              <a:t>н</a:t>
            </a:r>
            <a:r>
              <a:rPr lang="ru-RU" i="1" dirty="0">
                <a:latin typeface="Times New Roman" pitchFamily="18" charset="0"/>
                <a:cs typeface="Times New Roman" pitchFamily="18" charset="0"/>
              </a:rPr>
              <a:t>ый, еди</a:t>
            </a:r>
            <a:r>
              <a:rPr lang="ru-RU" b="1" i="1" dirty="0">
                <a:latin typeface="Times New Roman" pitchFamily="18" charset="0"/>
                <a:cs typeface="Times New Roman" pitchFamily="18" charset="0"/>
              </a:rPr>
              <a:t>н</a:t>
            </a:r>
            <a:r>
              <a:rPr lang="ru-RU" i="1" dirty="0">
                <a:latin typeface="Times New Roman" pitchFamily="18" charset="0"/>
                <a:cs typeface="Times New Roman" pitchFamily="18" charset="0"/>
              </a:rPr>
              <a:t>ый</a:t>
            </a:r>
            <a:r>
              <a:rPr lang="ru-RU" dirty="0">
                <a:latin typeface="Times New Roman" pitchFamily="18" charset="0"/>
                <a:cs typeface="Times New Roman" pitchFamily="18" charset="0"/>
              </a:rPr>
              <a:t>, </a:t>
            </a:r>
            <a:r>
              <a:rPr lang="ru-RU" i="1" dirty="0">
                <a:latin typeface="Times New Roman" pitchFamily="18" charset="0"/>
                <a:cs typeface="Times New Roman" pitchFamily="18" charset="0"/>
              </a:rPr>
              <a:t>зеле</a:t>
            </a:r>
            <a:r>
              <a:rPr lang="ru-RU" b="1" i="1" dirty="0">
                <a:latin typeface="Times New Roman" pitchFamily="18" charset="0"/>
                <a:cs typeface="Times New Roman" pitchFamily="18" charset="0"/>
              </a:rPr>
              <a:t>н</a:t>
            </a:r>
            <a:r>
              <a:rPr lang="ru-RU" i="1" dirty="0">
                <a:latin typeface="Times New Roman" pitchFamily="18" charset="0"/>
                <a:cs typeface="Times New Roman" pitchFamily="18" charset="0"/>
              </a:rPr>
              <a:t>ый, крас</a:t>
            </a:r>
            <a:r>
              <a:rPr lang="ru-RU" b="1" i="1" dirty="0">
                <a:latin typeface="Times New Roman" pitchFamily="18" charset="0"/>
                <a:cs typeface="Times New Roman" pitchFamily="18" charset="0"/>
              </a:rPr>
              <a:t>н</a:t>
            </a:r>
            <a:r>
              <a:rPr lang="ru-RU" i="1" dirty="0">
                <a:latin typeface="Times New Roman" pitchFamily="18" charset="0"/>
                <a:cs typeface="Times New Roman" pitchFamily="18" charset="0"/>
              </a:rPr>
              <a:t>ый, сви</a:t>
            </a:r>
            <a:r>
              <a:rPr lang="ru-RU" b="1" i="1" dirty="0">
                <a:latin typeface="Times New Roman" pitchFamily="18" charset="0"/>
                <a:cs typeface="Times New Roman" pitchFamily="18" charset="0"/>
              </a:rPr>
              <a:t>н</a:t>
            </a:r>
            <a:r>
              <a:rPr lang="ru-RU" i="1" dirty="0">
                <a:latin typeface="Times New Roman" pitchFamily="18" charset="0"/>
                <a:cs typeface="Times New Roman" pitchFamily="18" charset="0"/>
              </a:rPr>
              <a:t>ой, си</a:t>
            </a:r>
            <a:r>
              <a:rPr lang="ru-RU" b="1" i="1" dirty="0">
                <a:latin typeface="Times New Roman" pitchFamily="18" charset="0"/>
                <a:cs typeface="Times New Roman" pitchFamily="18" charset="0"/>
              </a:rPr>
              <a:t>н</a:t>
            </a:r>
            <a:r>
              <a:rPr lang="ru-RU" i="1" dirty="0">
                <a:latin typeface="Times New Roman" pitchFamily="18" charset="0"/>
                <a:cs typeface="Times New Roman" pitchFamily="18" charset="0"/>
              </a:rPr>
              <a:t>ий, пря</a:t>
            </a:r>
            <a:r>
              <a:rPr lang="ru-RU" b="1" i="1" dirty="0">
                <a:latin typeface="Times New Roman" pitchFamily="18" charset="0"/>
                <a:cs typeface="Times New Roman" pitchFamily="18" charset="0"/>
              </a:rPr>
              <a:t>н</a:t>
            </a:r>
            <a:r>
              <a:rPr lang="ru-RU" i="1" dirty="0">
                <a:latin typeface="Times New Roman" pitchFamily="18" charset="0"/>
                <a:cs typeface="Times New Roman" pitchFamily="18" charset="0"/>
              </a:rPr>
              <a:t>ый, румя</a:t>
            </a:r>
            <a:r>
              <a:rPr lang="ru-RU" b="1" i="1" dirty="0">
                <a:latin typeface="Times New Roman" pitchFamily="18" charset="0"/>
                <a:cs typeface="Times New Roman" pitchFamily="18" charset="0"/>
              </a:rPr>
              <a:t>н</a:t>
            </a:r>
            <a:r>
              <a:rPr lang="ru-RU" i="1" dirty="0">
                <a:latin typeface="Times New Roman" pitchFamily="18" charset="0"/>
                <a:cs typeface="Times New Roman" pitchFamily="18" charset="0"/>
              </a:rPr>
              <a:t>ый, </a:t>
            </a:r>
            <a:r>
              <a:rPr lang="ru-RU" i="1" dirty="0" err="1">
                <a:latin typeface="Times New Roman" pitchFamily="18" charset="0"/>
                <a:cs typeface="Times New Roman" pitchFamily="18" charset="0"/>
              </a:rPr>
              <a:t>ю</a:t>
            </a:r>
            <a:r>
              <a:rPr lang="ru-RU" b="1" i="1" dirty="0" err="1">
                <a:latin typeface="Times New Roman" pitchFamily="18" charset="0"/>
                <a:cs typeface="Times New Roman" pitchFamily="18" charset="0"/>
              </a:rPr>
              <a:t>н</a:t>
            </a:r>
            <a:r>
              <a:rPr lang="ru-RU" i="1" dirty="0" err="1">
                <a:latin typeface="Times New Roman" pitchFamily="18" charset="0"/>
                <a:cs typeface="Times New Roman" pitchFamily="18" charset="0"/>
              </a:rPr>
              <a:t>ый.</a:t>
            </a:r>
            <a:r>
              <a:rPr lang="ru-RU" dirty="0" err="1">
                <a:latin typeface="Times New Roman" pitchFamily="18" charset="0"/>
                <a:cs typeface="Times New Roman" pitchFamily="18" charset="0"/>
              </a:rPr>
              <a:t>В</a:t>
            </a:r>
            <a:r>
              <a:rPr lang="ru-RU" dirty="0">
                <a:latin typeface="Times New Roman" pitchFamily="18" charset="0"/>
                <a:cs typeface="Times New Roman" pitchFamily="18" charset="0"/>
              </a:rPr>
              <a:t> данных прилагательных буквы </a:t>
            </a:r>
            <a:r>
              <a:rPr lang="ru-RU" b="1" dirty="0">
                <a:latin typeface="Times New Roman" pitchFamily="18" charset="0"/>
                <a:cs typeface="Times New Roman" pitchFamily="18" charset="0"/>
              </a:rPr>
              <a:t>н </a:t>
            </a:r>
            <a:r>
              <a:rPr lang="ru-RU" dirty="0">
                <a:latin typeface="Times New Roman" pitchFamily="18" charset="0"/>
                <a:cs typeface="Times New Roman" pitchFamily="18" charset="0"/>
              </a:rPr>
              <a:t>входит в состав корня.</a:t>
            </a:r>
            <a:endParaRPr lang="ru-RU" dirty="0"/>
          </a:p>
        </p:txBody>
      </p:sp>
    </p:spTree>
    <p:extLst>
      <p:ext uri="{BB962C8B-B14F-4D97-AF65-F5344CB8AC3E}">
        <p14:creationId xmlns:p14="http://schemas.microsoft.com/office/powerpoint/2010/main" val="19359405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778098"/>
          </a:xfrm>
        </p:spPr>
        <p:txBody>
          <a:bodyPr/>
          <a:lstStyle/>
          <a:p>
            <a:r>
              <a:rPr lang="ru-RU" b="1" dirty="0" smtClean="0">
                <a:latin typeface="Times New Roman" pitchFamily="18" charset="0"/>
                <a:cs typeface="Times New Roman" pitchFamily="18" charset="0"/>
              </a:rPr>
              <a:t>КИНЕСТЕТ</a:t>
            </a:r>
            <a:endParaRPr lang="ru-RU" b="1" dirty="0">
              <a:latin typeface="Times New Roman" pitchFamily="18" charset="0"/>
              <a:cs typeface="Times New Roman" pitchFamily="18" charset="0"/>
            </a:endParaRPr>
          </a:p>
        </p:txBody>
      </p:sp>
      <p:sp>
        <p:nvSpPr>
          <p:cNvPr id="3" name="TextBox 2"/>
          <p:cNvSpPr txBox="1"/>
          <p:nvPr/>
        </p:nvSpPr>
        <p:spPr>
          <a:xfrm>
            <a:off x="323527" y="692696"/>
            <a:ext cx="8568951" cy="2677656"/>
          </a:xfrm>
          <a:prstGeom prst="rect">
            <a:avLst/>
          </a:prstGeom>
          <a:solidFill>
            <a:schemeClr val="accent5">
              <a:lumMod val="20000"/>
              <a:lumOff val="80000"/>
            </a:schemeClr>
          </a:solidFill>
        </p:spPr>
        <p:txBody>
          <a:bodyPr wrap="square" rtlCol="0">
            <a:spAutoFit/>
          </a:bodyPr>
          <a:lstStyle/>
          <a:p>
            <a:pPr marL="457200" indent="-457200">
              <a:buFont typeface="Arial" pitchFamily="34" charset="0"/>
              <a:buChar char="•"/>
            </a:pPr>
            <a:r>
              <a:rPr lang="ru-RU" sz="2800" dirty="0" smtClean="0">
                <a:latin typeface="Times New Roman" pitchFamily="18" charset="0"/>
                <a:cs typeface="Times New Roman" pitchFamily="18" charset="0"/>
              </a:rPr>
              <a:t>Работа с натуральными объектами(карточками, кубиками)</a:t>
            </a:r>
          </a:p>
          <a:p>
            <a:pPr marL="457200" indent="-457200">
              <a:buFont typeface="Arial" pitchFamily="34" charset="0"/>
              <a:buChar char="•"/>
            </a:pPr>
            <a:r>
              <a:rPr lang="ru-RU" sz="2800" dirty="0" smtClean="0">
                <a:latin typeface="Times New Roman" pitchFamily="18" charset="0"/>
                <a:cs typeface="Times New Roman" pitchFamily="18" charset="0"/>
              </a:rPr>
              <a:t>Тестовые задания различных конфигураций</a:t>
            </a:r>
          </a:p>
          <a:p>
            <a:pPr marL="457200" indent="-457200">
              <a:buFont typeface="Arial" pitchFamily="34" charset="0"/>
              <a:buChar char="•"/>
            </a:pPr>
            <a:r>
              <a:rPr lang="ru-RU" sz="2800" dirty="0" smtClean="0">
                <a:latin typeface="Times New Roman" pitchFamily="18" charset="0"/>
                <a:cs typeface="Times New Roman" pitchFamily="18" charset="0"/>
              </a:rPr>
              <a:t>Составление конспектов</a:t>
            </a:r>
          </a:p>
          <a:p>
            <a:pPr marL="457200" indent="-457200">
              <a:buFont typeface="Arial" pitchFamily="34" charset="0"/>
              <a:buChar char="•"/>
            </a:pPr>
            <a:r>
              <a:rPr lang="ru-RU" sz="2800" dirty="0" smtClean="0">
                <a:latin typeface="Times New Roman" pitchFamily="18" charset="0"/>
                <a:cs typeface="Times New Roman" pitchFamily="18" charset="0"/>
              </a:rPr>
              <a:t>Задания на исправление ошибок</a:t>
            </a:r>
          </a:p>
          <a:p>
            <a:pPr marL="457200" indent="-457200">
              <a:buFont typeface="Arial" pitchFamily="34" charset="0"/>
              <a:buChar char="•"/>
            </a:pPr>
            <a:r>
              <a:rPr lang="ru-RU" sz="2800" dirty="0" smtClean="0">
                <a:latin typeface="Times New Roman" pitchFamily="18" charset="0"/>
                <a:cs typeface="Times New Roman" pitchFamily="18" charset="0"/>
              </a:rPr>
              <a:t>Творческие задания</a:t>
            </a:r>
            <a:endParaRPr lang="ru-RU" sz="2800"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3501008"/>
            <a:ext cx="2124722" cy="18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5696" y="4660420"/>
            <a:ext cx="2022304" cy="2197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411760" y="3422573"/>
            <a:ext cx="6480718" cy="1200329"/>
          </a:xfrm>
          <a:prstGeom prst="rect">
            <a:avLst/>
          </a:prstGeom>
          <a:noFill/>
        </p:spPr>
        <p:txBody>
          <a:bodyPr wrap="square" rtlCol="0">
            <a:spAutoFit/>
          </a:bodyPr>
          <a:lstStyle/>
          <a:p>
            <a:pPr algn="just"/>
            <a:r>
              <a:rPr lang="ru-RU" sz="2400" dirty="0" smtClean="0">
                <a:latin typeface="Times New Roman" pitchFamily="18" charset="0"/>
                <a:cs typeface="Times New Roman" pitchFamily="18" charset="0"/>
              </a:rPr>
              <a:t>Какую букву необходимо вставить на месте пропуска? Запишите её в соответствующую клетку квадрата.</a:t>
            </a:r>
            <a:endParaRPr lang="ru-RU" sz="2400" dirty="0">
              <a:latin typeface="Times New Roman" pitchFamily="18" charset="0"/>
              <a:cs typeface="Times New Roman" pitchFamily="18" charset="0"/>
            </a:endParaRPr>
          </a:p>
        </p:txBody>
      </p:sp>
      <p:sp>
        <p:nvSpPr>
          <p:cNvPr id="5" name="TextBox 4"/>
          <p:cNvSpPr txBox="1"/>
          <p:nvPr/>
        </p:nvSpPr>
        <p:spPr>
          <a:xfrm>
            <a:off x="4139952" y="4622902"/>
            <a:ext cx="1944216" cy="2308324"/>
          </a:xfrm>
          <a:prstGeom prst="rect">
            <a:avLst/>
          </a:prstGeom>
          <a:noFill/>
        </p:spPr>
        <p:txBody>
          <a:bodyPr wrap="square" rtlCol="0">
            <a:spAutoFit/>
          </a:bodyPr>
          <a:lstStyle/>
          <a:p>
            <a:r>
              <a:rPr lang="ru-RU" sz="2400" dirty="0" smtClean="0">
                <a:latin typeface="Times New Roman" pitchFamily="18" charset="0"/>
                <a:cs typeface="Times New Roman" pitchFamily="18" charset="0"/>
              </a:rPr>
              <a:t>1 – </a:t>
            </a:r>
            <a:r>
              <a:rPr lang="ru-RU" sz="2400" dirty="0" err="1" smtClean="0">
                <a:latin typeface="Times New Roman" pitchFamily="18" charset="0"/>
                <a:cs typeface="Times New Roman" pitchFamily="18" charset="0"/>
              </a:rPr>
              <a:t>пустош</a:t>
            </a:r>
            <a:r>
              <a:rPr lang="ru-RU" sz="2400" dirty="0" smtClean="0">
                <a:latin typeface="Times New Roman" pitchFamily="18" charset="0"/>
                <a:cs typeface="Times New Roman" pitchFamily="18" charset="0"/>
              </a:rPr>
              <a:t>…</a:t>
            </a:r>
          </a:p>
          <a:p>
            <a:r>
              <a:rPr lang="ru-RU" sz="2400" dirty="0" smtClean="0">
                <a:latin typeface="Times New Roman" pitchFamily="18" charset="0"/>
                <a:cs typeface="Times New Roman" pitchFamily="18" charset="0"/>
              </a:rPr>
              <a:t>2 – ёж…</a:t>
            </a:r>
          </a:p>
          <a:p>
            <a:r>
              <a:rPr lang="ru-RU" sz="2400" dirty="0" smtClean="0">
                <a:latin typeface="Times New Roman" pitchFamily="18" charset="0"/>
                <a:cs typeface="Times New Roman" pitchFamily="18" charset="0"/>
              </a:rPr>
              <a:t>3 – плащ…</a:t>
            </a:r>
          </a:p>
          <a:p>
            <a:r>
              <a:rPr lang="ru-RU" sz="2400" dirty="0" smtClean="0">
                <a:latin typeface="Times New Roman" pitchFamily="18" charset="0"/>
                <a:cs typeface="Times New Roman" pitchFamily="18" charset="0"/>
              </a:rPr>
              <a:t>4 – </a:t>
            </a:r>
            <a:r>
              <a:rPr lang="ru-RU" sz="2400" dirty="0" err="1" smtClean="0">
                <a:latin typeface="Times New Roman" pitchFamily="18" charset="0"/>
                <a:cs typeface="Times New Roman" pitchFamily="18" charset="0"/>
              </a:rPr>
              <a:t>ноч</a:t>
            </a:r>
            <a:r>
              <a:rPr lang="ru-RU" sz="2400" dirty="0" smtClean="0">
                <a:latin typeface="Times New Roman" pitchFamily="18" charset="0"/>
                <a:cs typeface="Times New Roman" pitchFamily="18" charset="0"/>
              </a:rPr>
              <a:t>…</a:t>
            </a:r>
          </a:p>
          <a:p>
            <a:r>
              <a:rPr lang="ru-RU" sz="2400" dirty="0" smtClean="0">
                <a:latin typeface="Times New Roman" pitchFamily="18" charset="0"/>
                <a:cs typeface="Times New Roman" pitchFamily="18" charset="0"/>
              </a:rPr>
              <a:t>5 – </a:t>
            </a:r>
            <a:r>
              <a:rPr lang="ru-RU" sz="2400" dirty="0" err="1" smtClean="0">
                <a:latin typeface="Times New Roman" pitchFamily="18" charset="0"/>
                <a:cs typeface="Times New Roman" pitchFamily="18" charset="0"/>
              </a:rPr>
              <a:t>доч</a:t>
            </a:r>
            <a:r>
              <a:rPr lang="ru-RU" sz="2400" dirty="0" smtClean="0">
                <a:latin typeface="Times New Roman" pitchFamily="18" charset="0"/>
                <a:cs typeface="Times New Roman" pitchFamily="18" charset="0"/>
              </a:rPr>
              <a:t>…</a:t>
            </a:r>
          </a:p>
          <a:p>
            <a:r>
              <a:rPr lang="ru-RU" sz="2400" dirty="0" smtClean="0">
                <a:latin typeface="Times New Roman" pitchFamily="18" charset="0"/>
                <a:cs typeface="Times New Roman" pitchFamily="18" charset="0"/>
              </a:rPr>
              <a:t>6 – </a:t>
            </a:r>
            <a:r>
              <a:rPr lang="ru-RU" sz="2400" dirty="0" err="1" smtClean="0">
                <a:latin typeface="Times New Roman" pitchFamily="18" charset="0"/>
                <a:cs typeface="Times New Roman" pitchFamily="18" charset="0"/>
              </a:rPr>
              <a:t>брош</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6" name="TextBox 5"/>
          <p:cNvSpPr txBox="1"/>
          <p:nvPr/>
        </p:nvSpPr>
        <p:spPr>
          <a:xfrm>
            <a:off x="6444208" y="4622902"/>
            <a:ext cx="2448270" cy="2308324"/>
          </a:xfrm>
          <a:prstGeom prst="rect">
            <a:avLst/>
          </a:prstGeom>
          <a:noFill/>
        </p:spPr>
        <p:txBody>
          <a:bodyPr wrap="square" rtlCol="0">
            <a:spAutoFit/>
          </a:bodyPr>
          <a:lstStyle/>
          <a:p>
            <a:r>
              <a:rPr lang="ru-RU" sz="2400" dirty="0" smtClean="0">
                <a:latin typeface="Times New Roman" pitchFamily="18" charset="0"/>
                <a:cs typeface="Times New Roman" pitchFamily="18" charset="0"/>
              </a:rPr>
              <a:t>7 – </a:t>
            </a:r>
            <a:r>
              <a:rPr lang="ru-RU" sz="2400" dirty="0" err="1" smtClean="0">
                <a:latin typeface="Times New Roman" pitchFamily="18" charset="0"/>
                <a:cs typeface="Times New Roman" pitchFamily="18" charset="0"/>
              </a:rPr>
              <a:t>молодёж</a:t>
            </a:r>
            <a:r>
              <a:rPr lang="ru-RU" sz="2400" dirty="0" smtClean="0">
                <a:latin typeface="Times New Roman" pitchFamily="18" charset="0"/>
                <a:cs typeface="Times New Roman" pitchFamily="18" charset="0"/>
              </a:rPr>
              <a:t>…</a:t>
            </a:r>
          </a:p>
          <a:p>
            <a:r>
              <a:rPr lang="ru-RU" sz="2400" dirty="0" smtClean="0">
                <a:latin typeface="Times New Roman" pitchFamily="18" charset="0"/>
                <a:cs typeface="Times New Roman" pitchFamily="18" charset="0"/>
              </a:rPr>
              <a:t>8 – богач…</a:t>
            </a:r>
          </a:p>
          <a:p>
            <a:r>
              <a:rPr lang="ru-RU" sz="2400" dirty="0" smtClean="0">
                <a:latin typeface="Times New Roman" pitchFamily="18" charset="0"/>
                <a:cs typeface="Times New Roman" pitchFamily="18" charset="0"/>
              </a:rPr>
              <a:t>9 – </a:t>
            </a:r>
            <a:r>
              <a:rPr lang="ru-RU" sz="2400" dirty="0" err="1" smtClean="0">
                <a:latin typeface="Times New Roman" pitchFamily="18" charset="0"/>
                <a:cs typeface="Times New Roman" pitchFamily="18" charset="0"/>
              </a:rPr>
              <a:t>дрож</a:t>
            </a:r>
            <a:r>
              <a:rPr lang="ru-RU" sz="2400" dirty="0" smtClean="0">
                <a:latin typeface="Times New Roman" pitchFamily="18" charset="0"/>
                <a:cs typeface="Times New Roman" pitchFamily="18" charset="0"/>
              </a:rPr>
              <a:t>…</a:t>
            </a:r>
          </a:p>
          <a:p>
            <a:r>
              <a:rPr lang="ru-RU" sz="2400" dirty="0" smtClean="0">
                <a:latin typeface="Times New Roman" pitchFamily="18" charset="0"/>
                <a:cs typeface="Times New Roman" pitchFamily="18" charset="0"/>
              </a:rPr>
              <a:t>10 – рож…</a:t>
            </a:r>
          </a:p>
          <a:p>
            <a:r>
              <a:rPr lang="ru-RU" sz="2400" dirty="0" smtClean="0">
                <a:latin typeface="Times New Roman" pitchFamily="18" charset="0"/>
                <a:cs typeface="Times New Roman" pitchFamily="18" charset="0"/>
              </a:rPr>
              <a:t>11 – </a:t>
            </a:r>
            <a:r>
              <a:rPr lang="ru-RU" sz="2400" dirty="0" err="1" smtClean="0">
                <a:latin typeface="Times New Roman" pitchFamily="18" charset="0"/>
                <a:cs typeface="Times New Roman" pitchFamily="18" charset="0"/>
              </a:rPr>
              <a:t>полноч</a:t>
            </a:r>
            <a:r>
              <a:rPr lang="ru-RU" sz="2400" dirty="0" smtClean="0">
                <a:latin typeface="Times New Roman" pitchFamily="18" charset="0"/>
                <a:cs typeface="Times New Roman" pitchFamily="18" charset="0"/>
              </a:rPr>
              <a:t>…</a:t>
            </a:r>
          </a:p>
          <a:p>
            <a:r>
              <a:rPr lang="ru-RU" sz="2400" dirty="0" smtClean="0">
                <a:latin typeface="Times New Roman" pitchFamily="18" charset="0"/>
                <a:cs typeface="Times New Roman" pitchFamily="18" charset="0"/>
              </a:rPr>
              <a:t>12 – </a:t>
            </a:r>
            <a:r>
              <a:rPr lang="ru-RU" sz="2400" dirty="0" err="1" smtClean="0">
                <a:latin typeface="Times New Roman" pitchFamily="18" charset="0"/>
                <a:cs typeface="Times New Roman" pitchFamily="18" charset="0"/>
              </a:rPr>
              <a:t>помощ</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6336445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4891" y="188640"/>
            <a:ext cx="6004600" cy="2155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descr="C:\Users\Ольга Валерьевна\Desktop\Новая папка\PB1611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838" y="3418315"/>
            <a:ext cx="3672408" cy="275430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 name="Picture 2" descr="C:\Users\Ольга Валерьевна\Desktop\IMG_480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06069" y="3472322"/>
            <a:ext cx="3600399" cy="27002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05794" y="6150114"/>
            <a:ext cx="4464496" cy="707886"/>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Проверяем орфографические навыки</a:t>
            </a:r>
            <a:endParaRPr lang="ru-RU" sz="2000" b="1" dirty="0">
              <a:latin typeface="Times New Roman" pitchFamily="18" charset="0"/>
              <a:cs typeface="Times New Roman" pitchFamily="18" charset="0"/>
            </a:endParaRPr>
          </a:p>
        </p:txBody>
      </p:sp>
      <p:sp>
        <p:nvSpPr>
          <p:cNvPr id="12" name="TextBox 11"/>
          <p:cNvSpPr txBox="1"/>
          <p:nvPr/>
        </p:nvSpPr>
        <p:spPr>
          <a:xfrm>
            <a:off x="5014088" y="6140823"/>
            <a:ext cx="3856798" cy="707886"/>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Проверяем теоретический материал</a:t>
            </a:r>
            <a:endParaRPr lang="ru-RU" sz="2000" b="1" dirty="0">
              <a:latin typeface="Times New Roman" pitchFamily="18" charset="0"/>
              <a:cs typeface="Times New Roman" pitchFamily="18" charset="0"/>
            </a:endParaRPr>
          </a:p>
        </p:txBody>
      </p:sp>
      <p:sp>
        <p:nvSpPr>
          <p:cNvPr id="4" name="TextBox 3"/>
          <p:cNvSpPr txBox="1"/>
          <p:nvPr/>
        </p:nvSpPr>
        <p:spPr>
          <a:xfrm>
            <a:off x="1406831" y="2500272"/>
            <a:ext cx="6480720" cy="584775"/>
          </a:xfrm>
          <a:prstGeom prst="rect">
            <a:avLst/>
          </a:prstGeom>
          <a:noFill/>
        </p:spPr>
        <p:txBody>
          <a:bodyPr wrap="square" rtlCol="0">
            <a:spAutoFit/>
          </a:bodyPr>
          <a:lstStyle/>
          <a:p>
            <a:pPr algn="ctr"/>
            <a:r>
              <a:rPr lang="ru-RU" sz="3200" dirty="0" smtClean="0">
                <a:latin typeface="Times New Roman" pitchFamily="18" charset="0"/>
                <a:cs typeface="Times New Roman" pitchFamily="18" charset="0"/>
              </a:rPr>
              <a:t>«Цветной диктант»</a:t>
            </a:r>
            <a:endParaRPr lang="ru-RU" sz="3200" dirty="0">
              <a:latin typeface="Times New Roman" pitchFamily="18" charset="0"/>
              <a:cs typeface="Times New Roman" pitchFamily="18" charset="0"/>
            </a:endParaRPr>
          </a:p>
        </p:txBody>
      </p:sp>
    </p:spTree>
    <p:extLst>
      <p:ext uri="{BB962C8B-B14F-4D97-AF65-F5344CB8AC3E}">
        <p14:creationId xmlns:p14="http://schemas.microsoft.com/office/powerpoint/2010/main" val="89532486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569</TotalTime>
  <Words>927</Words>
  <Application>Microsoft Office PowerPoint</Application>
  <PresentationFormat>Экран (4:3)</PresentationFormat>
  <Paragraphs>180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Презентация PowerPoint</vt:lpstr>
      <vt:lpstr>ВИЗУАЛ</vt:lpstr>
      <vt:lpstr>Презентация PowerPoint</vt:lpstr>
      <vt:lpstr>Презентация PowerPoint</vt:lpstr>
      <vt:lpstr>Приём «Лупа»</vt:lpstr>
      <vt:lpstr>АУДИАЛ</vt:lpstr>
      <vt:lpstr>Составление диалога</vt:lpstr>
      <vt:lpstr>КИНЕСТЕТ</vt:lpstr>
      <vt:lpstr>Презентация PowerPoint</vt:lpstr>
      <vt:lpstr>Презентация PowerPoint</vt:lpstr>
      <vt:lpstr>ДИГИТАЛ</vt:lpstr>
      <vt:lpstr>Презентация PowerPoint</vt:lpstr>
      <vt:lpstr>Презентация PowerPoint</vt:lpstr>
      <vt:lpstr>Презентация PowerPoint</vt:lpstr>
      <vt:lpstr>Презентация PowerPoint</vt:lpstr>
      <vt:lpstr>Презентация PowerPoint</vt:lpstr>
      <vt:lpstr>АУДИАЛ</vt:lpstr>
      <vt:lpstr>ВИЗУАЛ</vt:lpstr>
      <vt:lpstr>КИНЕСТЕТ</vt:lpstr>
      <vt:lpstr>ДИГИТАЛ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Ольга Валерьевна</dc:creator>
  <cp:lastModifiedBy>Ольга Валерьевна</cp:lastModifiedBy>
  <cp:revision>57</cp:revision>
  <dcterms:created xsi:type="dcterms:W3CDTF">2019-02-01T16:36:01Z</dcterms:created>
  <dcterms:modified xsi:type="dcterms:W3CDTF">2019-08-22T15:22:39Z</dcterms:modified>
</cp:coreProperties>
</file>